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90"/>
  </p:notesMasterIdLst>
  <p:handoutMasterIdLst>
    <p:handoutMasterId r:id="rId91"/>
  </p:handoutMasterIdLst>
  <p:sldIdLst>
    <p:sldId id="256" r:id="rId2"/>
    <p:sldId id="352" r:id="rId3"/>
    <p:sldId id="353" r:id="rId4"/>
    <p:sldId id="355" r:id="rId5"/>
    <p:sldId id="258" r:id="rId6"/>
    <p:sldId id="267" r:id="rId7"/>
    <p:sldId id="270" r:id="rId8"/>
    <p:sldId id="269" r:id="rId9"/>
    <p:sldId id="268" r:id="rId10"/>
    <p:sldId id="266" r:id="rId11"/>
    <p:sldId id="259" r:id="rId12"/>
    <p:sldId id="271" r:id="rId13"/>
    <p:sldId id="272" r:id="rId14"/>
    <p:sldId id="261" r:id="rId15"/>
    <p:sldId id="291" r:id="rId16"/>
    <p:sldId id="262" r:id="rId17"/>
    <p:sldId id="296" r:id="rId18"/>
    <p:sldId id="295" r:id="rId19"/>
    <p:sldId id="276" r:id="rId20"/>
    <p:sldId id="297" r:id="rId21"/>
    <p:sldId id="298" r:id="rId22"/>
    <p:sldId id="299" r:id="rId23"/>
    <p:sldId id="347" r:id="rId24"/>
    <p:sldId id="292" r:id="rId25"/>
    <p:sldId id="294" r:id="rId26"/>
    <p:sldId id="273" r:id="rId27"/>
    <p:sldId id="275" r:id="rId28"/>
    <p:sldId id="277" r:id="rId29"/>
    <p:sldId id="278" r:id="rId30"/>
    <p:sldId id="279" r:id="rId31"/>
    <p:sldId id="293" r:id="rId32"/>
    <p:sldId id="280" r:id="rId33"/>
    <p:sldId id="285" r:id="rId34"/>
    <p:sldId id="286" r:id="rId35"/>
    <p:sldId id="281" r:id="rId36"/>
    <p:sldId id="288" r:id="rId37"/>
    <p:sldId id="290" r:id="rId38"/>
    <p:sldId id="289" r:id="rId39"/>
    <p:sldId id="348" r:id="rId40"/>
    <p:sldId id="349" r:id="rId41"/>
    <p:sldId id="300" r:id="rId42"/>
    <p:sldId id="301" r:id="rId43"/>
    <p:sldId id="302" r:id="rId44"/>
    <p:sldId id="303" r:id="rId45"/>
    <p:sldId id="304" r:id="rId46"/>
    <p:sldId id="345" r:id="rId47"/>
    <p:sldId id="307" r:id="rId48"/>
    <p:sldId id="305" r:id="rId49"/>
    <p:sldId id="306" r:id="rId50"/>
    <p:sldId id="310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34" r:id="rId69"/>
    <p:sldId id="326" r:id="rId70"/>
    <p:sldId id="327" r:id="rId71"/>
    <p:sldId id="328" r:id="rId72"/>
    <p:sldId id="329" r:id="rId73"/>
    <p:sldId id="331" r:id="rId74"/>
    <p:sldId id="341" r:id="rId75"/>
    <p:sldId id="332" r:id="rId76"/>
    <p:sldId id="333" r:id="rId77"/>
    <p:sldId id="335" r:id="rId78"/>
    <p:sldId id="336" r:id="rId79"/>
    <p:sldId id="337" r:id="rId80"/>
    <p:sldId id="339" r:id="rId81"/>
    <p:sldId id="338" r:id="rId82"/>
    <p:sldId id="340" r:id="rId83"/>
    <p:sldId id="342" r:id="rId84"/>
    <p:sldId id="343" r:id="rId85"/>
    <p:sldId id="344" r:id="rId86"/>
    <p:sldId id="350" r:id="rId87"/>
    <p:sldId id="351" r:id="rId88"/>
    <p:sldId id="264" r:id="rId89"/>
  </p:sldIdLst>
  <p:sldSz cx="9144000" cy="5143500" type="screen16x9"/>
  <p:notesSz cx="6858000" cy="9144000"/>
  <p:defaultTextStyle>
    <a:defPPr>
      <a:defRPr lang="en-US"/>
    </a:defPPr>
    <a:lvl1pPr marL="0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22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045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567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090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612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135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6657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179" algn="l" defTabSz="8790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33C9FB-C9E8-4C6D-88BA-07E2C2C451FB}">
          <p14:sldIdLst>
            <p14:sldId id="256"/>
            <p14:sldId id="352"/>
            <p14:sldId id="353"/>
            <p14:sldId id="355"/>
            <p14:sldId id="258"/>
            <p14:sldId id="267"/>
            <p14:sldId id="270"/>
            <p14:sldId id="269"/>
            <p14:sldId id="268"/>
            <p14:sldId id="266"/>
            <p14:sldId id="259"/>
            <p14:sldId id="271"/>
            <p14:sldId id="272"/>
            <p14:sldId id="261"/>
            <p14:sldId id="291"/>
            <p14:sldId id="262"/>
            <p14:sldId id="296"/>
            <p14:sldId id="295"/>
            <p14:sldId id="276"/>
            <p14:sldId id="297"/>
            <p14:sldId id="298"/>
            <p14:sldId id="299"/>
            <p14:sldId id="347"/>
            <p14:sldId id="292"/>
            <p14:sldId id="294"/>
            <p14:sldId id="273"/>
            <p14:sldId id="275"/>
            <p14:sldId id="277"/>
            <p14:sldId id="278"/>
            <p14:sldId id="279"/>
            <p14:sldId id="293"/>
            <p14:sldId id="280"/>
            <p14:sldId id="285"/>
            <p14:sldId id="286"/>
            <p14:sldId id="281"/>
            <p14:sldId id="288"/>
            <p14:sldId id="290"/>
            <p14:sldId id="289"/>
            <p14:sldId id="348"/>
            <p14:sldId id="349"/>
            <p14:sldId id="300"/>
            <p14:sldId id="301"/>
            <p14:sldId id="302"/>
            <p14:sldId id="303"/>
            <p14:sldId id="304"/>
            <p14:sldId id="345"/>
            <p14:sldId id="307"/>
            <p14:sldId id="305"/>
            <p14:sldId id="306"/>
            <p14:sldId id="310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34"/>
            <p14:sldId id="326"/>
            <p14:sldId id="327"/>
            <p14:sldId id="328"/>
            <p14:sldId id="329"/>
            <p14:sldId id="331"/>
            <p14:sldId id="341"/>
            <p14:sldId id="332"/>
            <p14:sldId id="333"/>
            <p14:sldId id="335"/>
            <p14:sldId id="336"/>
            <p14:sldId id="337"/>
            <p14:sldId id="339"/>
            <p14:sldId id="338"/>
            <p14:sldId id="340"/>
            <p14:sldId id="342"/>
            <p14:sldId id="343"/>
            <p14:sldId id="344"/>
            <p14:sldId id="350"/>
            <p14:sldId id="351"/>
            <p14:sldId id="264"/>
          </p14:sldIdLst>
        </p14:section>
        <p14:section name="Untitled Section" id="{55B4FBFC-4AC2-4487-9DF1-31261418FDB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9" autoAdjust="0"/>
    <p:restoredTop sz="92705" autoAdjust="0"/>
  </p:normalViewPr>
  <p:slideViewPr>
    <p:cSldViewPr>
      <p:cViewPr varScale="1">
        <p:scale>
          <a:sx n="90" d="100"/>
          <a:sy n="90" d="100"/>
        </p:scale>
        <p:origin x="60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5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322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A11774-7895-44BB-89BD-599758EB428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9C10EA-3B7A-4A37-86A1-9EBB6CD9997F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Variable</a:t>
          </a:r>
          <a:endParaRPr lang="en-US" b="1" dirty="0">
            <a:solidFill>
              <a:srgbClr val="C00000"/>
            </a:solidFill>
          </a:endParaRPr>
        </a:p>
      </dgm:t>
    </dgm:pt>
    <dgm:pt modelId="{D2CDB7BA-2796-47AC-BF92-D4BB1C40C4F8}" type="parTrans" cxnId="{64E3F080-5E9B-4A9A-892D-87A185EBFD9F}">
      <dgm:prSet/>
      <dgm:spPr/>
      <dgm:t>
        <a:bodyPr/>
        <a:lstStyle/>
        <a:p>
          <a:endParaRPr lang="en-US"/>
        </a:p>
      </dgm:t>
    </dgm:pt>
    <dgm:pt modelId="{ED6789F5-58F6-43BE-95B4-BF539979D046}" type="sibTrans" cxnId="{64E3F080-5E9B-4A9A-892D-87A185EBFD9F}">
      <dgm:prSet/>
      <dgm:spPr/>
      <dgm:t>
        <a:bodyPr/>
        <a:lstStyle/>
        <a:p>
          <a:endParaRPr lang="en-US"/>
        </a:p>
      </dgm:t>
    </dgm:pt>
    <dgm:pt modelId="{8E419BEA-44B1-4192-8F68-1B11A698A73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Local</a:t>
          </a:r>
          <a:endParaRPr lang="en-US" b="1" dirty="0">
            <a:solidFill>
              <a:schemeClr val="tx1"/>
            </a:solidFill>
          </a:endParaRPr>
        </a:p>
      </dgm:t>
    </dgm:pt>
    <dgm:pt modelId="{18387800-365C-460F-A3E1-E859FF4E1F88}" type="parTrans" cxnId="{D1BA9C00-5BE1-47BF-9435-1B602FAF8E40}">
      <dgm:prSet/>
      <dgm:spPr/>
      <dgm:t>
        <a:bodyPr/>
        <a:lstStyle/>
        <a:p>
          <a:endParaRPr lang="en-US"/>
        </a:p>
      </dgm:t>
    </dgm:pt>
    <dgm:pt modelId="{7441FA34-DC5E-4A89-9C06-5EDA35803E6E}" type="sibTrans" cxnId="{D1BA9C00-5BE1-47BF-9435-1B602FAF8E40}">
      <dgm:prSet/>
      <dgm:spPr/>
      <dgm:t>
        <a:bodyPr/>
        <a:lstStyle/>
        <a:p>
          <a:endParaRPr lang="en-US"/>
        </a:p>
      </dgm:t>
    </dgm:pt>
    <dgm:pt modelId="{97A8F3AE-4A84-4245-BF34-956BBF892064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Class/static</a:t>
          </a:r>
          <a:endParaRPr lang="en-US" b="1" dirty="0">
            <a:solidFill>
              <a:schemeClr val="tx1"/>
            </a:solidFill>
          </a:endParaRPr>
        </a:p>
      </dgm:t>
    </dgm:pt>
    <dgm:pt modelId="{9DE8F4D2-6A54-45BB-AB01-98100A91F9EA}" type="parTrans" cxnId="{3776E1E8-AF81-4E91-AEB9-641406653E07}">
      <dgm:prSet/>
      <dgm:spPr/>
      <dgm:t>
        <a:bodyPr/>
        <a:lstStyle/>
        <a:p>
          <a:endParaRPr lang="en-US"/>
        </a:p>
      </dgm:t>
    </dgm:pt>
    <dgm:pt modelId="{96B5C509-2B4F-47F9-8B6F-EA4FCFBB1AA5}" type="sibTrans" cxnId="{3776E1E8-AF81-4E91-AEB9-641406653E07}">
      <dgm:prSet/>
      <dgm:spPr/>
      <dgm:t>
        <a:bodyPr/>
        <a:lstStyle/>
        <a:p>
          <a:endParaRPr lang="en-US"/>
        </a:p>
      </dgm:t>
    </dgm:pt>
    <dgm:pt modelId="{15003014-5898-488B-B10D-90A16958ABE4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instance</a:t>
          </a:r>
          <a:endParaRPr lang="en-US" b="1" dirty="0">
            <a:solidFill>
              <a:schemeClr val="tx1"/>
            </a:solidFill>
          </a:endParaRPr>
        </a:p>
      </dgm:t>
    </dgm:pt>
    <dgm:pt modelId="{64D4B4AD-1BB9-4C11-8E2D-E0688A41EDB2}" type="parTrans" cxnId="{F5AB4E96-CD98-4F44-8FEE-DF5E26D4078E}">
      <dgm:prSet/>
      <dgm:spPr/>
      <dgm:t>
        <a:bodyPr/>
        <a:lstStyle/>
        <a:p>
          <a:endParaRPr lang="en-US"/>
        </a:p>
      </dgm:t>
    </dgm:pt>
    <dgm:pt modelId="{7126F0E5-E759-4356-85B8-5D4D5C217AA6}" type="sibTrans" cxnId="{F5AB4E96-CD98-4F44-8FEE-DF5E26D4078E}">
      <dgm:prSet/>
      <dgm:spPr/>
      <dgm:t>
        <a:bodyPr/>
        <a:lstStyle/>
        <a:p>
          <a:endParaRPr lang="en-US"/>
        </a:p>
      </dgm:t>
    </dgm:pt>
    <dgm:pt modelId="{EACE39FC-3D57-45B4-9E1C-B2549142B5FD}" type="pres">
      <dgm:prSet presAssocID="{E4A11774-7895-44BB-89BD-599758EB428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DE0EB6F-7ED4-462A-93C0-6B03BA057525}" type="pres">
      <dgm:prSet presAssocID="{999C10EA-3B7A-4A37-86A1-9EBB6CD9997F}" presName="singleCycle" presStyleCnt="0"/>
      <dgm:spPr/>
    </dgm:pt>
    <dgm:pt modelId="{25F0E3BB-71EC-47C8-8236-C0E874DCF74A}" type="pres">
      <dgm:prSet presAssocID="{999C10EA-3B7A-4A37-86A1-9EBB6CD9997F}" presName="singleCenter" presStyleLbl="node1" presStyleIdx="0" presStyleCnt="4" custScaleX="165232" custScaleY="169222" custLinFactNeighborX="0" custLinFactNeighborY="5805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4FD09A8-A96F-4234-99E8-94A4AED94749}" type="pres">
      <dgm:prSet presAssocID="{18387800-365C-460F-A3E1-E859FF4E1F88}" presName="Name56" presStyleLbl="parChTrans1D2" presStyleIdx="0" presStyleCnt="3"/>
      <dgm:spPr/>
      <dgm:t>
        <a:bodyPr/>
        <a:lstStyle/>
        <a:p>
          <a:endParaRPr lang="en-US"/>
        </a:p>
      </dgm:t>
    </dgm:pt>
    <dgm:pt modelId="{85BCC8D0-0BF1-48B7-A4E7-FAF4EEE67158}" type="pres">
      <dgm:prSet presAssocID="{8E419BEA-44B1-4192-8F68-1B11A698A735}" presName="text0" presStyleLbl="node1" presStyleIdx="1" presStyleCnt="4" custAng="1263100" custScaleX="333576" custRadScaleRad="120297" custRadScaleInc="58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8E005-42CF-45E4-BF59-C60B917F5E33}" type="pres">
      <dgm:prSet presAssocID="{9DE8F4D2-6A54-45BB-AB01-98100A91F9EA}" presName="Name56" presStyleLbl="parChTrans1D2" presStyleIdx="1" presStyleCnt="3"/>
      <dgm:spPr/>
      <dgm:t>
        <a:bodyPr/>
        <a:lstStyle/>
        <a:p>
          <a:endParaRPr lang="en-US"/>
        </a:p>
      </dgm:t>
    </dgm:pt>
    <dgm:pt modelId="{9445BB96-D69A-456F-AA6A-AF8375CB42A0}" type="pres">
      <dgm:prSet presAssocID="{97A8F3AE-4A84-4245-BF34-956BBF892064}" presName="text0" presStyleLbl="node1" presStyleIdx="2" presStyleCnt="4" custAng="290284" custScaleX="310209" custRadScaleRad="182626" custRadScaleInc="-202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2DF418-3B33-4859-AB76-43251D512423}" type="pres">
      <dgm:prSet presAssocID="{64D4B4AD-1BB9-4C11-8E2D-E0688A41EDB2}" presName="Name56" presStyleLbl="parChTrans1D2" presStyleIdx="2" presStyleCnt="3"/>
      <dgm:spPr/>
      <dgm:t>
        <a:bodyPr/>
        <a:lstStyle/>
        <a:p>
          <a:endParaRPr lang="en-US"/>
        </a:p>
      </dgm:t>
    </dgm:pt>
    <dgm:pt modelId="{44026CA3-304D-4E04-BD81-323BF96D5D91}" type="pres">
      <dgm:prSet presAssocID="{15003014-5898-488B-B10D-90A16958ABE4}" presName="text0" presStyleLbl="node1" presStyleIdx="3" presStyleCnt="4" custAng="157609" custScaleX="347570" custRadScaleRad="275620" custRadScaleInc="508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3F826F-63FE-4695-97CE-13544F508290}" type="presOf" srcId="{9DE8F4D2-6A54-45BB-AB01-98100A91F9EA}" destId="{8B38E005-42CF-45E4-BF59-C60B917F5E33}" srcOrd="0" destOrd="0" presId="urn:microsoft.com/office/officeart/2008/layout/RadialCluster"/>
    <dgm:cxn modelId="{D1BA9C00-5BE1-47BF-9435-1B602FAF8E40}" srcId="{999C10EA-3B7A-4A37-86A1-9EBB6CD9997F}" destId="{8E419BEA-44B1-4192-8F68-1B11A698A735}" srcOrd="0" destOrd="0" parTransId="{18387800-365C-460F-A3E1-E859FF4E1F88}" sibTransId="{7441FA34-DC5E-4A89-9C06-5EDA35803E6E}"/>
    <dgm:cxn modelId="{F5AB4E96-CD98-4F44-8FEE-DF5E26D4078E}" srcId="{999C10EA-3B7A-4A37-86A1-9EBB6CD9997F}" destId="{15003014-5898-488B-B10D-90A16958ABE4}" srcOrd="2" destOrd="0" parTransId="{64D4B4AD-1BB9-4C11-8E2D-E0688A41EDB2}" sibTransId="{7126F0E5-E759-4356-85B8-5D4D5C217AA6}"/>
    <dgm:cxn modelId="{D098B73C-2868-4F81-BB43-97DE8DD7F7DD}" type="presOf" srcId="{E4A11774-7895-44BB-89BD-599758EB428F}" destId="{EACE39FC-3D57-45B4-9E1C-B2549142B5FD}" srcOrd="0" destOrd="0" presId="urn:microsoft.com/office/officeart/2008/layout/RadialCluster"/>
    <dgm:cxn modelId="{64E3F080-5E9B-4A9A-892D-87A185EBFD9F}" srcId="{E4A11774-7895-44BB-89BD-599758EB428F}" destId="{999C10EA-3B7A-4A37-86A1-9EBB6CD9997F}" srcOrd="0" destOrd="0" parTransId="{D2CDB7BA-2796-47AC-BF92-D4BB1C40C4F8}" sibTransId="{ED6789F5-58F6-43BE-95B4-BF539979D046}"/>
    <dgm:cxn modelId="{F0AE1CB1-7B90-4A77-9267-B4AB574A5931}" type="presOf" srcId="{64D4B4AD-1BB9-4C11-8E2D-E0688A41EDB2}" destId="{EF2DF418-3B33-4859-AB76-43251D512423}" srcOrd="0" destOrd="0" presId="urn:microsoft.com/office/officeart/2008/layout/RadialCluster"/>
    <dgm:cxn modelId="{091F0E7F-081F-4D74-8E25-53C65C870317}" type="presOf" srcId="{97A8F3AE-4A84-4245-BF34-956BBF892064}" destId="{9445BB96-D69A-456F-AA6A-AF8375CB42A0}" srcOrd="0" destOrd="0" presId="urn:microsoft.com/office/officeart/2008/layout/RadialCluster"/>
    <dgm:cxn modelId="{1E6BFFDC-570F-4252-B524-5DEDFA7C868C}" type="presOf" srcId="{8E419BEA-44B1-4192-8F68-1B11A698A735}" destId="{85BCC8D0-0BF1-48B7-A4E7-FAF4EEE67158}" srcOrd="0" destOrd="0" presId="urn:microsoft.com/office/officeart/2008/layout/RadialCluster"/>
    <dgm:cxn modelId="{3776E1E8-AF81-4E91-AEB9-641406653E07}" srcId="{999C10EA-3B7A-4A37-86A1-9EBB6CD9997F}" destId="{97A8F3AE-4A84-4245-BF34-956BBF892064}" srcOrd="1" destOrd="0" parTransId="{9DE8F4D2-6A54-45BB-AB01-98100A91F9EA}" sibTransId="{96B5C509-2B4F-47F9-8B6F-EA4FCFBB1AA5}"/>
    <dgm:cxn modelId="{8FF2D4F5-EF7D-4780-B10B-D14A2815809E}" type="presOf" srcId="{18387800-365C-460F-A3E1-E859FF4E1F88}" destId="{D4FD09A8-A96F-4234-99E8-94A4AED94749}" srcOrd="0" destOrd="0" presId="urn:microsoft.com/office/officeart/2008/layout/RadialCluster"/>
    <dgm:cxn modelId="{30FC8A4A-8E23-472F-A555-1E8BA4FBC192}" type="presOf" srcId="{15003014-5898-488B-B10D-90A16958ABE4}" destId="{44026CA3-304D-4E04-BD81-323BF96D5D91}" srcOrd="0" destOrd="0" presId="urn:microsoft.com/office/officeart/2008/layout/RadialCluster"/>
    <dgm:cxn modelId="{439C21EA-1A1B-4811-A81F-5550267FC118}" type="presOf" srcId="{999C10EA-3B7A-4A37-86A1-9EBB6CD9997F}" destId="{25F0E3BB-71EC-47C8-8236-C0E874DCF74A}" srcOrd="0" destOrd="0" presId="urn:microsoft.com/office/officeart/2008/layout/RadialCluster"/>
    <dgm:cxn modelId="{3B660D33-9EF7-45D3-839E-787F36D7FD45}" type="presParOf" srcId="{EACE39FC-3D57-45B4-9E1C-B2549142B5FD}" destId="{ADE0EB6F-7ED4-462A-93C0-6B03BA057525}" srcOrd="0" destOrd="0" presId="urn:microsoft.com/office/officeart/2008/layout/RadialCluster"/>
    <dgm:cxn modelId="{5D28FF32-56E2-40E7-9A1A-43387002986F}" type="presParOf" srcId="{ADE0EB6F-7ED4-462A-93C0-6B03BA057525}" destId="{25F0E3BB-71EC-47C8-8236-C0E874DCF74A}" srcOrd="0" destOrd="0" presId="urn:microsoft.com/office/officeart/2008/layout/RadialCluster"/>
    <dgm:cxn modelId="{031110DD-2AD8-4D5C-AB1B-AAF8B26212AA}" type="presParOf" srcId="{ADE0EB6F-7ED4-462A-93C0-6B03BA057525}" destId="{D4FD09A8-A96F-4234-99E8-94A4AED94749}" srcOrd="1" destOrd="0" presId="urn:microsoft.com/office/officeart/2008/layout/RadialCluster"/>
    <dgm:cxn modelId="{D17CAAF1-2ACC-4ABB-8476-321F5955A882}" type="presParOf" srcId="{ADE0EB6F-7ED4-462A-93C0-6B03BA057525}" destId="{85BCC8D0-0BF1-48B7-A4E7-FAF4EEE67158}" srcOrd="2" destOrd="0" presId="urn:microsoft.com/office/officeart/2008/layout/RadialCluster"/>
    <dgm:cxn modelId="{CCACD7B6-C006-4E81-BF6A-F3BCE8CFC0FB}" type="presParOf" srcId="{ADE0EB6F-7ED4-462A-93C0-6B03BA057525}" destId="{8B38E005-42CF-45E4-BF59-C60B917F5E33}" srcOrd="3" destOrd="0" presId="urn:microsoft.com/office/officeart/2008/layout/RadialCluster"/>
    <dgm:cxn modelId="{4C1FFD55-E71E-4B78-B1E3-49EA7FE74830}" type="presParOf" srcId="{ADE0EB6F-7ED4-462A-93C0-6B03BA057525}" destId="{9445BB96-D69A-456F-AA6A-AF8375CB42A0}" srcOrd="4" destOrd="0" presId="urn:microsoft.com/office/officeart/2008/layout/RadialCluster"/>
    <dgm:cxn modelId="{D376E295-5EB9-41FC-84AE-B4E9A7099D6C}" type="presParOf" srcId="{ADE0EB6F-7ED4-462A-93C0-6B03BA057525}" destId="{EF2DF418-3B33-4859-AB76-43251D512423}" srcOrd="5" destOrd="0" presId="urn:microsoft.com/office/officeart/2008/layout/RadialCluster"/>
    <dgm:cxn modelId="{91485048-93E7-4838-B856-5DB5B7F2D796}" type="presParOf" srcId="{ADE0EB6F-7ED4-462A-93C0-6B03BA057525}" destId="{44026CA3-304D-4E04-BD81-323BF96D5D91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BB3C7-B083-4258-8F95-45B87DB7DD3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4FADF-2DF6-4188-93A9-E9EED29FA1A4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2000" b="1" dirty="0" smtClean="0">
              <a:solidFill>
                <a:srgbClr val="C00000"/>
              </a:solidFill>
            </a:rPr>
            <a:t>inheritance</a:t>
          </a:r>
          <a:endParaRPr lang="en-US" sz="2000" b="1" dirty="0">
            <a:solidFill>
              <a:srgbClr val="C00000"/>
            </a:solidFill>
          </a:endParaRPr>
        </a:p>
      </dgm:t>
    </dgm:pt>
    <dgm:pt modelId="{0E7DC3D8-FDF1-488A-892F-5C7EC9245925}" type="parTrans" cxnId="{5113433A-07E9-4B32-AEE8-88797A90F98A}">
      <dgm:prSet/>
      <dgm:spPr/>
      <dgm:t>
        <a:bodyPr/>
        <a:lstStyle/>
        <a:p>
          <a:endParaRPr lang="en-US"/>
        </a:p>
      </dgm:t>
    </dgm:pt>
    <dgm:pt modelId="{A61F3023-F283-4CBC-96B3-CF3A011F0638}" type="sibTrans" cxnId="{5113433A-07E9-4B32-AEE8-88797A90F98A}">
      <dgm:prSet/>
      <dgm:spPr/>
      <dgm:t>
        <a:bodyPr/>
        <a:lstStyle/>
        <a:p>
          <a:endParaRPr lang="en-US"/>
        </a:p>
      </dgm:t>
    </dgm:pt>
    <dgm:pt modelId="{615D0A23-5DE9-49C3-822E-0BEA54AD814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Multilevel</a:t>
          </a:r>
          <a:endParaRPr lang="en-US" b="0" dirty="0">
            <a:solidFill>
              <a:schemeClr val="tx1"/>
            </a:solidFill>
          </a:endParaRPr>
        </a:p>
      </dgm:t>
    </dgm:pt>
    <dgm:pt modelId="{8E8586D8-CDE8-4AA9-9444-C51F3A4D5272}" type="parTrans" cxnId="{F202CDA1-24A7-47EF-8A9B-325FA0B4F150}">
      <dgm:prSet/>
      <dgm:spPr/>
      <dgm:t>
        <a:bodyPr/>
        <a:lstStyle/>
        <a:p>
          <a:endParaRPr lang="en-US"/>
        </a:p>
      </dgm:t>
    </dgm:pt>
    <dgm:pt modelId="{EED95882-8FF0-4FCB-888C-82644E59E84D}" type="sibTrans" cxnId="{F202CDA1-24A7-47EF-8A9B-325FA0B4F150}">
      <dgm:prSet/>
      <dgm:spPr/>
      <dgm:t>
        <a:bodyPr/>
        <a:lstStyle/>
        <a:p>
          <a:endParaRPr lang="en-US"/>
        </a:p>
      </dgm:t>
    </dgm:pt>
    <dgm:pt modelId="{E94B1DE1-9347-4C6A-92C9-338541B8F87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Hierarchical</a:t>
          </a:r>
          <a:endParaRPr lang="en-US" b="1" dirty="0">
            <a:solidFill>
              <a:schemeClr val="tx1"/>
            </a:solidFill>
          </a:endParaRPr>
        </a:p>
      </dgm:t>
    </dgm:pt>
    <dgm:pt modelId="{968823D5-58D8-4C8C-8F72-B249AD8BEA1E}" type="parTrans" cxnId="{78B825CC-E851-4F6B-87AC-6E0CD0E82868}">
      <dgm:prSet/>
      <dgm:spPr/>
      <dgm:t>
        <a:bodyPr/>
        <a:lstStyle/>
        <a:p>
          <a:endParaRPr lang="en-US"/>
        </a:p>
      </dgm:t>
    </dgm:pt>
    <dgm:pt modelId="{AB63E4F3-CF51-462B-86B2-578730D92B33}" type="sibTrans" cxnId="{78B825CC-E851-4F6B-87AC-6E0CD0E82868}">
      <dgm:prSet/>
      <dgm:spPr/>
      <dgm:t>
        <a:bodyPr/>
        <a:lstStyle/>
        <a:p>
          <a:endParaRPr lang="en-US"/>
        </a:p>
      </dgm:t>
    </dgm:pt>
    <dgm:pt modelId="{285CB1A4-2F44-4383-ABF4-C7AC20AEFDD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Multiple</a:t>
          </a:r>
          <a:endParaRPr lang="en-US" b="1" dirty="0">
            <a:solidFill>
              <a:schemeClr val="tx1"/>
            </a:solidFill>
          </a:endParaRPr>
        </a:p>
      </dgm:t>
    </dgm:pt>
    <dgm:pt modelId="{60380AFD-E8A9-45CB-989F-CFDCE7207E9F}" type="parTrans" cxnId="{CF83BB0D-9E44-4907-B7F1-3F4C65752FBD}">
      <dgm:prSet/>
      <dgm:spPr/>
      <dgm:t>
        <a:bodyPr/>
        <a:lstStyle/>
        <a:p>
          <a:endParaRPr lang="en-US"/>
        </a:p>
      </dgm:t>
    </dgm:pt>
    <dgm:pt modelId="{0E04E465-0B63-409D-ACBB-1E062E9ACEFD}" type="sibTrans" cxnId="{CF83BB0D-9E44-4907-B7F1-3F4C65752FBD}">
      <dgm:prSet/>
      <dgm:spPr/>
      <dgm:t>
        <a:bodyPr/>
        <a:lstStyle/>
        <a:p>
          <a:endParaRPr lang="en-US"/>
        </a:p>
      </dgm:t>
    </dgm:pt>
    <dgm:pt modelId="{A0A409A4-85F5-4530-947B-848D17324E23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Single</a:t>
          </a:r>
          <a:endParaRPr lang="en-US" b="1" dirty="0">
            <a:solidFill>
              <a:schemeClr val="tx1"/>
            </a:solidFill>
          </a:endParaRPr>
        </a:p>
      </dgm:t>
    </dgm:pt>
    <dgm:pt modelId="{6CA5B4C4-6DD1-45ED-8253-CB9C37B34F9B}" type="parTrans" cxnId="{76F078C5-228F-4A33-912D-042BF4D2CC4E}">
      <dgm:prSet/>
      <dgm:spPr/>
      <dgm:t>
        <a:bodyPr/>
        <a:lstStyle/>
        <a:p>
          <a:endParaRPr lang="en-US"/>
        </a:p>
      </dgm:t>
    </dgm:pt>
    <dgm:pt modelId="{6B7A833C-3763-4711-AFA5-418097EEE3AE}" type="sibTrans" cxnId="{76F078C5-228F-4A33-912D-042BF4D2CC4E}">
      <dgm:prSet/>
      <dgm:spPr/>
      <dgm:t>
        <a:bodyPr/>
        <a:lstStyle/>
        <a:p>
          <a:endParaRPr lang="en-US"/>
        </a:p>
      </dgm:t>
    </dgm:pt>
    <dgm:pt modelId="{88619E7F-5D64-456C-B6BB-E99F54164C13}" type="pres">
      <dgm:prSet presAssocID="{5BFBB3C7-B083-4258-8F95-45B87DB7DD3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E076F3-9D64-4B47-ACA2-EFAA3F27889F}" type="pres">
      <dgm:prSet presAssocID="{5A64FADF-2DF6-4188-93A9-E9EED29FA1A4}" presName="centerShape" presStyleLbl="node0" presStyleIdx="0" presStyleCnt="1" custScaleX="303781" custScaleY="128357" custLinFactNeighborX="-533" custLinFactNeighborY="0"/>
      <dgm:spPr/>
      <dgm:t>
        <a:bodyPr/>
        <a:lstStyle/>
        <a:p>
          <a:endParaRPr lang="en-US"/>
        </a:p>
      </dgm:t>
    </dgm:pt>
    <dgm:pt modelId="{8644F51D-31A4-491B-8B38-7627D878D765}" type="pres">
      <dgm:prSet presAssocID="{8E8586D8-CDE8-4AA9-9444-C51F3A4D5272}" presName="parTrans" presStyleLbl="sibTrans2D1" presStyleIdx="0" presStyleCnt="4"/>
      <dgm:spPr/>
      <dgm:t>
        <a:bodyPr/>
        <a:lstStyle/>
        <a:p>
          <a:endParaRPr lang="en-US"/>
        </a:p>
      </dgm:t>
    </dgm:pt>
    <dgm:pt modelId="{E0D02731-172F-473D-ABDF-915184C5F208}" type="pres">
      <dgm:prSet presAssocID="{8E8586D8-CDE8-4AA9-9444-C51F3A4D5272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662EF84-EF56-45DA-A407-D416785F1791}" type="pres">
      <dgm:prSet presAssocID="{615D0A23-5DE9-49C3-822E-0BEA54AD814A}" presName="node" presStyleLbl="node1" presStyleIdx="0" presStyleCnt="4" custScaleX="156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28543-DA62-47D1-BD11-F79039CFF141}" type="pres">
      <dgm:prSet presAssocID="{968823D5-58D8-4C8C-8F72-B249AD8BEA1E}" presName="parTrans" presStyleLbl="sibTrans2D1" presStyleIdx="1" presStyleCnt="4"/>
      <dgm:spPr/>
      <dgm:t>
        <a:bodyPr/>
        <a:lstStyle/>
        <a:p>
          <a:endParaRPr lang="en-US"/>
        </a:p>
      </dgm:t>
    </dgm:pt>
    <dgm:pt modelId="{95F425EF-21A6-41C5-8697-7E866AF7ED1B}" type="pres">
      <dgm:prSet presAssocID="{968823D5-58D8-4C8C-8F72-B249AD8BEA1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5066C73E-817A-44A7-9CE2-0AEE7CD69792}" type="pres">
      <dgm:prSet presAssocID="{E94B1DE1-9347-4C6A-92C9-338541B8F87E}" presName="node" presStyleLbl="node1" presStyleIdx="1" presStyleCnt="4" custScaleX="151712" custRadScaleRad="191005" custRadScaleInc="37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95AC3-B437-49DF-9581-30EB6880175F}" type="pres">
      <dgm:prSet presAssocID="{60380AFD-E8A9-45CB-989F-CFDCE7207E9F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D80344D-F271-412E-B078-712DB2BD25E4}" type="pres">
      <dgm:prSet presAssocID="{60380AFD-E8A9-45CB-989F-CFDCE7207E9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14258A79-B2B0-49CF-B2D3-B69F526D1038}" type="pres">
      <dgm:prSet presAssocID="{285CB1A4-2F44-4383-ABF4-C7AC20AEFDD6}" presName="node" presStyleLbl="node1" presStyleIdx="2" presStyleCnt="4" custScaleX="177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7F8BE-5463-4CEE-ADAE-940D4F2FB04F}" type="pres">
      <dgm:prSet presAssocID="{6CA5B4C4-6DD1-45ED-8253-CB9C37B34F9B}" presName="parTrans" presStyleLbl="sibTrans2D1" presStyleIdx="3" presStyleCnt="4"/>
      <dgm:spPr/>
      <dgm:t>
        <a:bodyPr/>
        <a:lstStyle/>
        <a:p>
          <a:endParaRPr lang="en-US"/>
        </a:p>
      </dgm:t>
    </dgm:pt>
    <dgm:pt modelId="{C30C423D-620F-4714-A8E4-4528476E1071}" type="pres">
      <dgm:prSet presAssocID="{6CA5B4C4-6DD1-45ED-8253-CB9C37B34F9B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AEAF7F1-1524-4D80-B398-E8A241A41286}" type="pres">
      <dgm:prSet presAssocID="{A0A409A4-85F5-4530-947B-848D17324E23}" presName="node" presStyleLbl="node1" presStyleIdx="3" presStyleCnt="4" custScaleX="166980" custRadScaleRad="185525" custRadScaleInc="52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B79BDD-BEA3-495C-BD23-146FDE88F2DA}" type="presOf" srcId="{615D0A23-5DE9-49C3-822E-0BEA54AD814A}" destId="{3662EF84-EF56-45DA-A407-D416785F1791}" srcOrd="0" destOrd="0" presId="urn:microsoft.com/office/officeart/2005/8/layout/radial5"/>
    <dgm:cxn modelId="{76F078C5-228F-4A33-912D-042BF4D2CC4E}" srcId="{5A64FADF-2DF6-4188-93A9-E9EED29FA1A4}" destId="{A0A409A4-85F5-4530-947B-848D17324E23}" srcOrd="3" destOrd="0" parTransId="{6CA5B4C4-6DD1-45ED-8253-CB9C37B34F9B}" sibTransId="{6B7A833C-3763-4711-AFA5-418097EEE3AE}"/>
    <dgm:cxn modelId="{72C7E3F5-C6CD-42FC-BAB7-B7FE22D208D6}" type="presOf" srcId="{968823D5-58D8-4C8C-8F72-B249AD8BEA1E}" destId="{95F425EF-21A6-41C5-8697-7E866AF7ED1B}" srcOrd="1" destOrd="0" presId="urn:microsoft.com/office/officeart/2005/8/layout/radial5"/>
    <dgm:cxn modelId="{09672F51-905C-4AB6-B0F3-95AFBF29CDA1}" type="presOf" srcId="{285CB1A4-2F44-4383-ABF4-C7AC20AEFDD6}" destId="{14258A79-B2B0-49CF-B2D3-B69F526D1038}" srcOrd="0" destOrd="0" presId="urn:microsoft.com/office/officeart/2005/8/layout/radial5"/>
    <dgm:cxn modelId="{78B825CC-E851-4F6B-87AC-6E0CD0E82868}" srcId="{5A64FADF-2DF6-4188-93A9-E9EED29FA1A4}" destId="{E94B1DE1-9347-4C6A-92C9-338541B8F87E}" srcOrd="1" destOrd="0" parTransId="{968823D5-58D8-4C8C-8F72-B249AD8BEA1E}" sibTransId="{AB63E4F3-CF51-462B-86B2-578730D92B33}"/>
    <dgm:cxn modelId="{3AAB1CF2-30F5-433F-9959-4E25AF6A7123}" type="presOf" srcId="{5A64FADF-2DF6-4188-93A9-E9EED29FA1A4}" destId="{7AE076F3-9D64-4B47-ACA2-EFAA3F27889F}" srcOrd="0" destOrd="0" presId="urn:microsoft.com/office/officeart/2005/8/layout/radial5"/>
    <dgm:cxn modelId="{CF83BB0D-9E44-4907-B7F1-3F4C65752FBD}" srcId="{5A64FADF-2DF6-4188-93A9-E9EED29FA1A4}" destId="{285CB1A4-2F44-4383-ABF4-C7AC20AEFDD6}" srcOrd="2" destOrd="0" parTransId="{60380AFD-E8A9-45CB-989F-CFDCE7207E9F}" sibTransId="{0E04E465-0B63-409D-ACBB-1E062E9ACEFD}"/>
    <dgm:cxn modelId="{2634B4AD-794A-4FEE-9C9F-5A259F7527AA}" type="presOf" srcId="{A0A409A4-85F5-4530-947B-848D17324E23}" destId="{8AEAF7F1-1524-4D80-B398-E8A241A41286}" srcOrd="0" destOrd="0" presId="urn:microsoft.com/office/officeart/2005/8/layout/radial5"/>
    <dgm:cxn modelId="{7908EFE3-4FBF-47DF-B218-AEB940F7782D}" type="presOf" srcId="{E94B1DE1-9347-4C6A-92C9-338541B8F87E}" destId="{5066C73E-817A-44A7-9CE2-0AEE7CD69792}" srcOrd="0" destOrd="0" presId="urn:microsoft.com/office/officeart/2005/8/layout/radial5"/>
    <dgm:cxn modelId="{5113433A-07E9-4B32-AEE8-88797A90F98A}" srcId="{5BFBB3C7-B083-4258-8F95-45B87DB7DD36}" destId="{5A64FADF-2DF6-4188-93A9-E9EED29FA1A4}" srcOrd="0" destOrd="0" parTransId="{0E7DC3D8-FDF1-488A-892F-5C7EC9245925}" sibTransId="{A61F3023-F283-4CBC-96B3-CF3A011F0638}"/>
    <dgm:cxn modelId="{659624FB-05FA-4DC7-BB54-4D45C23E93B0}" type="presOf" srcId="{60380AFD-E8A9-45CB-989F-CFDCE7207E9F}" destId="{36195AC3-B437-49DF-9581-30EB6880175F}" srcOrd="0" destOrd="0" presId="urn:microsoft.com/office/officeart/2005/8/layout/radial5"/>
    <dgm:cxn modelId="{F202CDA1-24A7-47EF-8A9B-325FA0B4F150}" srcId="{5A64FADF-2DF6-4188-93A9-E9EED29FA1A4}" destId="{615D0A23-5DE9-49C3-822E-0BEA54AD814A}" srcOrd="0" destOrd="0" parTransId="{8E8586D8-CDE8-4AA9-9444-C51F3A4D5272}" sibTransId="{EED95882-8FF0-4FCB-888C-82644E59E84D}"/>
    <dgm:cxn modelId="{5FAB12A2-AD2B-48B8-B393-D7C799EF1283}" type="presOf" srcId="{968823D5-58D8-4C8C-8F72-B249AD8BEA1E}" destId="{26A28543-DA62-47D1-BD11-F79039CFF141}" srcOrd="0" destOrd="0" presId="urn:microsoft.com/office/officeart/2005/8/layout/radial5"/>
    <dgm:cxn modelId="{C41856EF-33C4-41FD-AEEB-F4AA2BDD72C2}" type="presOf" srcId="{5BFBB3C7-B083-4258-8F95-45B87DB7DD36}" destId="{88619E7F-5D64-456C-B6BB-E99F54164C13}" srcOrd="0" destOrd="0" presId="urn:microsoft.com/office/officeart/2005/8/layout/radial5"/>
    <dgm:cxn modelId="{86BB0E15-C3ED-4EE1-B3DA-A066D00267DF}" type="presOf" srcId="{8E8586D8-CDE8-4AA9-9444-C51F3A4D5272}" destId="{8644F51D-31A4-491B-8B38-7627D878D765}" srcOrd="0" destOrd="0" presId="urn:microsoft.com/office/officeart/2005/8/layout/radial5"/>
    <dgm:cxn modelId="{43C0CDF6-D482-419C-ABBA-B63DD8FED6FA}" type="presOf" srcId="{60380AFD-E8A9-45CB-989F-CFDCE7207E9F}" destId="{6D80344D-F271-412E-B078-712DB2BD25E4}" srcOrd="1" destOrd="0" presId="urn:microsoft.com/office/officeart/2005/8/layout/radial5"/>
    <dgm:cxn modelId="{6AA418AA-F17D-4BB7-AA5A-58B3C150878B}" type="presOf" srcId="{8E8586D8-CDE8-4AA9-9444-C51F3A4D5272}" destId="{E0D02731-172F-473D-ABDF-915184C5F208}" srcOrd="1" destOrd="0" presId="urn:microsoft.com/office/officeart/2005/8/layout/radial5"/>
    <dgm:cxn modelId="{103F90D8-42C1-4E56-8115-69686242971C}" type="presOf" srcId="{6CA5B4C4-6DD1-45ED-8253-CB9C37B34F9B}" destId="{6707F8BE-5463-4CEE-ADAE-940D4F2FB04F}" srcOrd="0" destOrd="0" presId="urn:microsoft.com/office/officeart/2005/8/layout/radial5"/>
    <dgm:cxn modelId="{A74B1BCF-BCAF-4366-A0E6-1D23E07A2C29}" type="presOf" srcId="{6CA5B4C4-6DD1-45ED-8253-CB9C37B34F9B}" destId="{C30C423D-620F-4714-A8E4-4528476E1071}" srcOrd="1" destOrd="0" presId="urn:microsoft.com/office/officeart/2005/8/layout/radial5"/>
    <dgm:cxn modelId="{D2272423-7440-439A-98D4-2373687930EA}" type="presParOf" srcId="{88619E7F-5D64-456C-B6BB-E99F54164C13}" destId="{7AE076F3-9D64-4B47-ACA2-EFAA3F27889F}" srcOrd="0" destOrd="0" presId="urn:microsoft.com/office/officeart/2005/8/layout/radial5"/>
    <dgm:cxn modelId="{11007C29-47EB-42D6-9F71-F531FB627EBA}" type="presParOf" srcId="{88619E7F-5D64-456C-B6BB-E99F54164C13}" destId="{8644F51D-31A4-491B-8B38-7627D878D765}" srcOrd="1" destOrd="0" presId="urn:microsoft.com/office/officeart/2005/8/layout/radial5"/>
    <dgm:cxn modelId="{42D76B41-05BE-4D4B-A793-66ED68AB88A4}" type="presParOf" srcId="{8644F51D-31A4-491B-8B38-7627D878D765}" destId="{E0D02731-172F-473D-ABDF-915184C5F208}" srcOrd="0" destOrd="0" presId="urn:microsoft.com/office/officeart/2005/8/layout/radial5"/>
    <dgm:cxn modelId="{BFBBF62B-059E-4B52-8CA4-55296C489983}" type="presParOf" srcId="{88619E7F-5D64-456C-B6BB-E99F54164C13}" destId="{3662EF84-EF56-45DA-A407-D416785F1791}" srcOrd="2" destOrd="0" presId="urn:microsoft.com/office/officeart/2005/8/layout/radial5"/>
    <dgm:cxn modelId="{45E7C03A-FFB4-43F0-B196-EE4276C9EA64}" type="presParOf" srcId="{88619E7F-5D64-456C-B6BB-E99F54164C13}" destId="{26A28543-DA62-47D1-BD11-F79039CFF141}" srcOrd="3" destOrd="0" presId="urn:microsoft.com/office/officeart/2005/8/layout/radial5"/>
    <dgm:cxn modelId="{678BEC9B-068B-4FD3-A1B3-5CF710119396}" type="presParOf" srcId="{26A28543-DA62-47D1-BD11-F79039CFF141}" destId="{95F425EF-21A6-41C5-8697-7E866AF7ED1B}" srcOrd="0" destOrd="0" presId="urn:microsoft.com/office/officeart/2005/8/layout/radial5"/>
    <dgm:cxn modelId="{9BB04879-4098-42EA-89AD-92D6CAC58C4C}" type="presParOf" srcId="{88619E7F-5D64-456C-B6BB-E99F54164C13}" destId="{5066C73E-817A-44A7-9CE2-0AEE7CD69792}" srcOrd="4" destOrd="0" presId="urn:microsoft.com/office/officeart/2005/8/layout/radial5"/>
    <dgm:cxn modelId="{82FF69C4-8EFD-4AEC-B034-177C1A7F5373}" type="presParOf" srcId="{88619E7F-5D64-456C-B6BB-E99F54164C13}" destId="{36195AC3-B437-49DF-9581-30EB6880175F}" srcOrd="5" destOrd="0" presId="urn:microsoft.com/office/officeart/2005/8/layout/radial5"/>
    <dgm:cxn modelId="{AC4D7879-E3D6-4F69-A10A-DFFF29FE07BF}" type="presParOf" srcId="{36195AC3-B437-49DF-9581-30EB6880175F}" destId="{6D80344D-F271-412E-B078-712DB2BD25E4}" srcOrd="0" destOrd="0" presId="urn:microsoft.com/office/officeart/2005/8/layout/radial5"/>
    <dgm:cxn modelId="{315C6C2C-6D76-4613-B937-A3CA946AFB3A}" type="presParOf" srcId="{88619E7F-5D64-456C-B6BB-E99F54164C13}" destId="{14258A79-B2B0-49CF-B2D3-B69F526D1038}" srcOrd="6" destOrd="0" presId="urn:microsoft.com/office/officeart/2005/8/layout/radial5"/>
    <dgm:cxn modelId="{CBFE0AFC-EFCA-48C6-A25F-9B8F761E7F80}" type="presParOf" srcId="{88619E7F-5D64-456C-B6BB-E99F54164C13}" destId="{6707F8BE-5463-4CEE-ADAE-940D4F2FB04F}" srcOrd="7" destOrd="0" presId="urn:microsoft.com/office/officeart/2005/8/layout/radial5"/>
    <dgm:cxn modelId="{D3482C2A-B943-4749-A727-9E90E3152D75}" type="presParOf" srcId="{6707F8BE-5463-4CEE-ADAE-940D4F2FB04F}" destId="{C30C423D-620F-4714-A8E4-4528476E1071}" srcOrd="0" destOrd="0" presId="urn:microsoft.com/office/officeart/2005/8/layout/radial5"/>
    <dgm:cxn modelId="{4F048275-351E-43BE-931D-3D0E7990685F}" type="presParOf" srcId="{88619E7F-5D64-456C-B6BB-E99F54164C13}" destId="{8AEAF7F1-1524-4D80-B398-E8A241A41286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0E3BB-71EC-47C8-8236-C0E874DCF74A}">
      <dsp:nvSpPr>
        <dsp:cNvPr id="0" name=""/>
        <dsp:cNvSpPr/>
      </dsp:nvSpPr>
      <dsp:spPr>
        <a:xfrm>
          <a:off x="2617656" y="1193527"/>
          <a:ext cx="1425894" cy="1460326"/>
        </a:xfrm>
        <a:prstGeom prst="roundRect">
          <a:avLst/>
        </a:prstGeom>
        <a:solidFill>
          <a:schemeClr val="accent6"/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val="C00000"/>
              </a:solidFill>
            </a:rPr>
            <a:t>Variable</a:t>
          </a:r>
          <a:endParaRPr lang="en-US" sz="2500" b="1" kern="1200" dirty="0">
            <a:solidFill>
              <a:srgbClr val="C00000"/>
            </a:solidFill>
          </a:endParaRPr>
        </a:p>
      </dsp:txBody>
      <dsp:txXfrm>
        <a:off x="2687262" y="1263133"/>
        <a:ext cx="1286682" cy="1321114"/>
      </dsp:txXfrm>
    </dsp:sp>
    <dsp:sp modelId="{D4FD09A8-A96F-4234-99E8-94A4AED94749}">
      <dsp:nvSpPr>
        <dsp:cNvPr id="0" name=""/>
        <dsp:cNvSpPr/>
      </dsp:nvSpPr>
      <dsp:spPr>
        <a:xfrm rot="18112804">
          <a:off x="3661263" y="971322"/>
          <a:ext cx="5233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335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CC8D0-0BF1-48B7-A4E7-FAF4EEE67158}">
      <dsp:nvSpPr>
        <dsp:cNvPr id="0" name=""/>
        <dsp:cNvSpPr/>
      </dsp:nvSpPr>
      <dsp:spPr>
        <a:xfrm rot="1263100">
          <a:off x="3276604" y="170930"/>
          <a:ext cx="1928691" cy="57818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Local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3304829" y="199155"/>
        <a:ext cx="1872241" cy="521736"/>
      </dsp:txXfrm>
    </dsp:sp>
    <dsp:sp modelId="{8B38E005-42CF-45E4-BF59-C60B917F5E33}">
      <dsp:nvSpPr>
        <dsp:cNvPr id="0" name=""/>
        <dsp:cNvSpPr/>
      </dsp:nvSpPr>
      <dsp:spPr>
        <a:xfrm rot="860412">
          <a:off x="4032377" y="2194771"/>
          <a:ext cx="7172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7219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5BB96-D69A-456F-AA6A-AF8375CB42A0}">
      <dsp:nvSpPr>
        <dsp:cNvPr id="0" name=""/>
        <dsp:cNvSpPr/>
      </dsp:nvSpPr>
      <dsp:spPr>
        <a:xfrm rot="290284">
          <a:off x="4738423" y="2223758"/>
          <a:ext cx="1793586" cy="578186"/>
        </a:xfrm>
        <a:prstGeom prst="roundRect">
          <a:avLst/>
        </a:prstGeom>
        <a:solidFill>
          <a:schemeClr val="accent5"/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tx1"/>
              </a:solidFill>
            </a:rPr>
            <a:t>Class/static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4766648" y="2251983"/>
        <a:ext cx="1737136" cy="521736"/>
      </dsp:txXfrm>
    </dsp:sp>
    <dsp:sp modelId="{EF2DF418-3B33-4859-AB76-43251D512423}">
      <dsp:nvSpPr>
        <dsp:cNvPr id="0" name=""/>
        <dsp:cNvSpPr/>
      </dsp:nvSpPr>
      <dsp:spPr>
        <a:xfrm rot="11071844">
          <a:off x="1994322" y="1842537"/>
          <a:ext cx="6243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4309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26CA3-304D-4E04-BD81-323BF96D5D91}">
      <dsp:nvSpPr>
        <dsp:cNvPr id="0" name=""/>
        <dsp:cNvSpPr/>
      </dsp:nvSpPr>
      <dsp:spPr>
        <a:xfrm rot="157609">
          <a:off x="-14305" y="1449163"/>
          <a:ext cx="2009602" cy="578186"/>
        </a:xfrm>
        <a:prstGeom prst="roundRect">
          <a:avLst/>
        </a:prstGeom>
        <a:solidFill>
          <a:schemeClr val="accent3"/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instance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13920" y="1477388"/>
        <a:ext cx="1953152" cy="521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076F3-9D64-4B47-ACA2-EFAA3F27889F}">
      <dsp:nvSpPr>
        <dsp:cNvPr id="0" name=""/>
        <dsp:cNvSpPr/>
      </dsp:nvSpPr>
      <dsp:spPr>
        <a:xfrm>
          <a:off x="2154633" y="917207"/>
          <a:ext cx="1824484" cy="770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C00000"/>
              </a:solidFill>
            </a:rPr>
            <a:t>inheritance</a:t>
          </a:r>
          <a:endParaRPr lang="en-US" sz="2000" b="1" kern="1200" dirty="0">
            <a:solidFill>
              <a:srgbClr val="C00000"/>
            </a:solidFill>
          </a:endParaRPr>
        </a:p>
      </dsp:txBody>
      <dsp:txXfrm>
        <a:off x="2421822" y="1030103"/>
        <a:ext cx="1290106" cy="545110"/>
      </dsp:txXfrm>
    </dsp:sp>
    <dsp:sp modelId="{8644F51D-31A4-491B-8B38-7627D878D765}">
      <dsp:nvSpPr>
        <dsp:cNvPr id="0" name=""/>
        <dsp:cNvSpPr/>
      </dsp:nvSpPr>
      <dsp:spPr>
        <a:xfrm rot="16236645">
          <a:off x="3030286" y="739148"/>
          <a:ext cx="83015" cy="204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042605" y="792439"/>
        <a:ext cx="58111" cy="122521"/>
      </dsp:txXfrm>
    </dsp:sp>
    <dsp:sp modelId="{3662EF84-EF56-45DA-A407-D416785F1791}">
      <dsp:nvSpPr>
        <dsp:cNvPr id="0" name=""/>
        <dsp:cNvSpPr/>
      </dsp:nvSpPr>
      <dsp:spPr>
        <a:xfrm>
          <a:off x="2487835" y="9856"/>
          <a:ext cx="1177641" cy="750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>
              <a:solidFill>
                <a:schemeClr val="tx1"/>
              </a:solidFill>
            </a:rPr>
            <a:t>Multilevel</a:t>
          </a:r>
          <a:endParaRPr lang="en-US" sz="1100" b="0" kern="1200" dirty="0">
            <a:solidFill>
              <a:schemeClr val="tx1"/>
            </a:solidFill>
          </a:endParaRPr>
        </a:p>
      </dsp:txBody>
      <dsp:txXfrm>
        <a:off x="2660297" y="119799"/>
        <a:ext cx="832717" cy="530854"/>
      </dsp:txXfrm>
    </dsp:sp>
    <dsp:sp modelId="{26A28543-DA62-47D1-BD11-F79039CFF141}">
      <dsp:nvSpPr>
        <dsp:cNvPr id="0" name=""/>
        <dsp:cNvSpPr/>
      </dsp:nvSpPr>
      <dsp:spPr>
        <a:xfrm rot="101547">
          <a:off x="4038995" y="1231493"/>
          <a:ext cx="149746" cy="204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039005" y="1271670"/>
        <a:ext cx="104822" cy="122521"/>
      </dsp:txXfrm>
    </dsp:sp>
    <dsp:sp modelId="{5066C73E-817A-44A7-9CE2-0AEE7CD69792}">
      <dsp:nvSpPr>
        <dsp:cNvPr id="0" name=""/>
        <dsp:cNvSpPr/>
      </dsp:nvSpPr>
      <dsp:spPr>
        <a:xfrm>
          <a:off x="4258742" y="979331"/>
          <a:ext cx="1138962" cy="750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Hierarchical</a:t>
          </a:r>
          <a:endParaRPr lang="en-US" sz="1100" b="1" kern="1200" dirty="0">
            <a:solidFill>
              <a:schemeClr val="tx1"/>
            </a:solidFill>
          </a:endParaRPr>
        </a:p>
      </dsp:txBody>
      <dsp:txXfrm>
        <a:off x="4425539" y="1089274"/>
        <a:ext cx="805368" cy="530854"/>
      </dsp:txXfrm>
    </dsp:sp>
    <dsp:sp modelId="{36195AC3-B437-49DF-9581-30EB6880175F}">
      <dsp:nvSpPr>
        <dsp:cNvPr id="0" name=""/>
        <dsp:cNvSpPr/>
      </dsp:nvSpPr>
      <dsp:spPr>
        <a:xfrm rot="5363355">
          <a:off x="3030287" y="1661966"/>
          <a:ext cx="83014" cy="204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042606" y="1690355"/>
        <a:ext cx="58110" cy="122521"/>
      </dsp:txXfrm>
    </dsp:sp>
    <dsp:sp modelId="{14258A79-B2B0-49CF-B2D3-B69F526D1038}">
      <dsp:nvSpPr>
        <dsp:cNvPr id="0" name=""/>
        <dsp:cNvSpPr/>
      </dsp:nvSpPr>
      <dsp:spPr>
        <a:xfrm>
          <a:off x="2410651" y="1844720"/>
          <a:ext cx="1332008" cy="750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Multiple</a:t>
          </a:r>
          <a:endParaRPr lang="en-US" sz="1100" b="1" kern="1200" dirty="0">
            <a:solidFill>
              <a:schemeClr val="tx1"/>
            </a:solidFill>
          </a:endParaRPr>
        </a:p>
      </dsp:txBody>
      <dsp:txXfrm>
        <a:off x="2605719" y="1954663"/>
        <a:ext cx="941872" cy="530854"/>
      </dsp:txXfrm>
    </dsp:sp>
    <dsp:sp modelId="{6707F8BE-5463-4CEE-ADAE-940D4F2FB04F}">
      <dsp:nvSpPr>
        <dsp:cNvPr id="0" name=""/>
        <dsp:cNvSpPr/>
      </dsp:nvSpPr>
      <dsp:spPr>
        <a:xfrm rot="10941999">
          <a:off x="2040704" y="1159874"/>
          <a:ext cx="83618" cy="204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065778" y="1201232"/>
        <a:ext cx="58533" cy="122521"/>
      </dsp:txXfrm>
    </dsp:sp>
    <dsp:sp modelId="{8AEAF7F1-1524-4D80-B398-E8A241A41286}">
      <dsp:nvSpPr>
        <dsp:cNvPr id="0" name=""/>
        <dsp:cNvSpPr/>
      </dsp:nvSpPr>
      <dsp:spPr>
        <a:xfrm>
          <a:off x="749232" y="857406"/>
          <a:ext cx="1253585" cy="750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Single</a:t>
          </a:r>
          <a:endParaRPr lang="en-US" sz="1100" b="1" kern="1200" dirty="0">
            <a:solidFill>
              <a:schemeClr val="tx1"/>
            </a:solidFill>
          </a:endParaRPr>
        </a:p>
      </dsp:txBody>
      <dsp:txXfrm>
        <a:off x="932815" y="967349"/>
        <a:ext cx="886419" cy="530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9130C-E6B9-4BFD-93D2-D73A4D2C9D50}" type="datetimeFigureOut">
              <a:rPr lang="en-US" smtClean="0"/>
              <a:t>14-Dec-23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10C67-4D57-477F-A868-B60D7F6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5A5F-D1B1-4C7C-85A6-49AE1FD1E0E2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148A-0293-4489-9333-8F9560F948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4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22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045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567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090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612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135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6657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179" algn="l" defTabSz="87904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4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65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6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148A-0293-4489-9333-8F9560F9481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2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1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1"/>
            <a:ext cx="7772400" cy="1335081"/>
          </a:xfrm>
        </p:spPr>
        <p:txBody>
          <a:bodyPr anchor="b">
            <a:norm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667002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rgbClr val="FFFFFF"/>
                </a:solidFill>
              </a:defRPr>
            </a:lvl1pPr>
            <a:lvl2pPr marL="439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8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6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6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1" y="171451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4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1085851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0"/>
            <a:ext cx="6019800" cy="3365502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1" y="171451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40" y="3152694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87904" tIns="43952" rIns="87904" bIns="43952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1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87904" tIns="43952" rIns="87904" bIns="43952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3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87904" tIns="43952" rIns="87904" bIns="43952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3055631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87904" tIns="43952" rIns="87904" bIns="43952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7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87904" tIns="43952" rIns="87904" bIns="43952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6" y="1078087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1900">
                <a:solidFill>
                  <a:srgbClr val="FFFFFF"/>
                </a:solidFill>
              </a:defRPr>
            </a:lvl1pPr>
            <a:lvl2pPr marL="4395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790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85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8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71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6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61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4" y="2009394"/>
            <a:ext cx="3822193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3" cy="2585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5" y="2008586"/>
            <a:ext cx="3822193" cy="479822"/>
          </a:xfrm>
        </p:spPr>
        <p:txBody>
          <a:bodyPr anchor="ctr"/>
          <a:lstStyle>
            <a:lvl1pPr marL="0" indent="0" algn="ctr">
              <a:buNone/>
              <a:defRPr sz="2300" b="0">
                <a:solidFill>
                  <a:schemeClr val="tx2"/>
                </a:solidFill>
                <a:latin typeface="+mj-lt"/>
              </a:defRPr>
            </a:lvl1pPr>
            <a:lvl2pPr marL="439522" indent="0">
              <a:buNone/>
              <a:defRPr sz="1900" b="1"/>
            </a:lvl2pPr>
            <a:lvl3pPr marL="879045" indent="0">
              <a:buNone/>
              <a:defRPr sz="1800" b="1"/>
            </a:lvl3pPr>
            <a:lvl4pPr marL="1318567" indent="0">
              <a:buNone/>
              <a:defRPr sz="1500" b="1"/>
            </a:lvl4pPr>
            <a:lvl5pPr marL="1758090" indent="0">
              <a:buNone/>
              <a:defRPr sz="1500" b="1"/>
            </a:lvl5pPr>
            <a:lvl6pPr marL="2197612" indent="0">
              <a:buNone/>
              <a:defRPr sz="1500" b="1"/>
            </a:lvl6pPr>
            <a:lvl7pPr marL="2637135" indent="0">
              <a:buNone/>
              <a:defRPr sz="1500" b="1"/>
            </a:lvl7pPr>
            <a:lvl8pPr marL="3076657" indent="0">
              <a:buNone/>
              <a:defRPr sz="1500" b="1"/>
            </a:lvl8pPr>
            <a:lvl9pPr marL="351617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5" y="2571751"/>
            <a:ext cx="3820055" cy="2022872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6"/>
            <a:ext cx="3822193" cy="479822"/>
          </a:xfrm>
        </p:spPr>
        <p:txBody>
          <a:bodyPr anchor="ctr"/>
          <a:lstStyle>
            <a:lvl1pPr marL="0" indent="0" algn="ctr">
              <a:buNone/>
              <a:defRPr sz="2300" b="0" i="0">
                <a:solidFill>
                  <a:schemeClr val="tx2"/>
                </a:solidFill>
                <a:latin typeface="+mj-lt"/>
              </a:defRPr>
            </a:lvl1pPr>
            <a:lvl2pPr marL="439522" indent="0">
              <a:buNone/>
              <a:defRPr sz="1900" b="1"/>
            </a:lvl2pPr>
            <a:lvl3pPr marL="879045" indent="0">
              <a:buNone/>
              <a:defRPr sz="1800" b="1"/>
            </a:lvl3pPr>
            <a:lvl4pPr marL="1318567" indent="0">
              <a:buNone/>
              <a:defRPr sz="1500" b="1"/>
            </a:lvl4pPr>
            <a:lvl5pPr marL="1758090" indent="0">
              <a:buNone/>
              <a:defRPr sz="1500" b="1"/>
            </a:lvl5pPr>
            <a:lvl6pPr marL="2197612" indent="0">
              <a:buNone/>
              <a:defRPr sz="1500" b="1"/>
            </a:lvl6pPr>
            <a:lvl7pPr marL="2637135" indent="0">
              <a:buNone/>
              <a:defRPr sz="1500" b="1"/>
            </a:lvl7pPr>
            <a:lvl8pPr marL="3076657" indent="0">
              <a:buNone/>
              <a:defRPr sz="1500" b="1"/>
            </a:lvl8pPr>
            <a:lvl9pPr marL="351617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2571751"/>
            <a:ext cx="3822193" cy="2022872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1" y="171451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4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1" y="171451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1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577"/>
              </a:spcAft>
              <a:buNone/>
              <a:defRPr sz="1800">
                <a:solidFill>
                  <a:schemeClr val="tx2"/>
                </a:solidFill>
              </a:defRPr>
            </a:lvl1pPr>
            <a:lvl2pPr marL="439522" indent="0">
              <a:buNone/>
              <a:defRPr sz="1100"/>
            </a:lvl2pPr>
            <a:lvl3pPr marL="879045" indent="0">
              <a:buNone/>
              <a:defRPr sz="1000"/>
            </a:lvl3pPr>
            <a:lvl4pPr marL="1318567" indent="0">
              <a:buNone/>
              <a:defRPr sz="800"/>
            </a:lvl4pPr>
            <a:lvl5pPr marL="1758090" indent="0">
              <a:buNone/>
              <a:defRPr sz="800"/>
            </a:lvl5pPr>
            <a:lvl6pPr marL="2197612" indent="0">
              <a:buNone/>
              <a:defRPr sz="800"/>
            </a:lvl6pPr>
            <a:lvl7pPr marL="2637135" indent="0">
              <a:buNone/>
              <a:defRPr sz="800"/>
            </a:lvl7pPr>
            <a:lvl8pPr marL="3076657" indent="0">
              <a:buNone/>
              <a:defRPr sz="800"/>
            </a:lvl8pPr>
            <a:lvl9pPr marL="351617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4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1"/>
            <a:ext cx="3352800" cy="939546"/>
          </a:xfrm>
        </p:spPr>
        <p:txBody>
          <a:bodyPr anchor="b">
            <a:noAutofit/>
          </a:bodyPr>
          <a:lstStyle>
            <a:lvl1pPr algn="l">
              <a:defRPr sz="3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3" y="1371600"/>
            <a:ext cx="3904075" cy="2857500"/>
          </a:xfrm>
        </p:spPr>
        <p:txBody>
          <a:bodyPr anchor="ctr"/>
          <a:lstStyle>
            <a:lvl1pPr>
              <a:buClr>
                <a:schemeClr val="bg1"/>
              </a:buClr>
              <a:defRPr sz="21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9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5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500">
                <a:solidFill>
                  <a:schemeClr val="tx2"/>
                </a:solidFill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1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8" y="254001"/>
            <a:ext cx="3812645" cy="1822452"/>
          </a:xfrm>
        </p:spPr>
        <p:txBody>
          <a:bodyPr anchor="b">
            <a:normAutofit/>
          </a:bodyPr>
          <a:lstStyle>
            <a:lvl1pPr algn="l"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6" y="2089151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39522" indent="0">
              <a:buNone/>
              <a:defRPr sz="1100"/>
            </a:lvl2pPr>
            <a:lvl3pPr marL="879045" indent="0">
              <a:buNone/>
              <a:defRPr sz="1000"/>
            </a:lvl3pPr>
            <a:lvl4pPr marL="1318567" indent="0">
              <a:buNone/>
              <a:defRPr sz="800"/>
            </a:lvl4pPr>
            <a:lvl5pPr marL="1758090" indent="0">
              <a:buNone/>
              <a:defRPr sz="800"/>
            </a:lvl5pPr>
            <a:lvl6pPr marL="2197612" indent="0">
              <a:buNone/>
              <a:defRPr sz="800"/>
            </a:lvl6pPr>
            <a:lvl7pPr marL="2637135" indent="0">
              <a:buNone/>
              <a:defRPr sz="800"/>
            </a:lvl7pPr>
            <a:lvl8pPr marL="3076657" indent="0">
              <a:buNone/>
              <a:defRPr sz="800"/>
            </a:lvl8pPr>
            <a:lvl9pPr marL="351617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1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100">
                <a:solidFill>
                  <a:schemeClr val="bg1"/>
                </a:solidFill>
              </a:defRPr>
            </a:lvl1pPr>
            <a:lvl2pPr marL="439522" indent="0">
              <a:buNone/>
              <a:defRPr sz="2700"/>
            </a:lvl2pPr>
            <a:lvl3pPr marL="879045" indent="0">
              <a:buNone/>
              <a:defRPr sz="2300"/>
            </a:lvl3pPr>
            <a:lvl4pPr marL="1318567" indent="0">
              <a:buNone/>
              <a:defRPr sz="1900"/>
            </a:lvl4pPr>
            <a:lvl5pPr marL="1758090" indent="0">
              <a:buNone/>
              <a:defRPr sz="1900"/>
            </a:lvl5pPr>
            <a:lvl6pPr marL="2197612" indent="0">
              <a:buNone/>
              <a:defRPr sz="1900"/>
            </a:lvl6pPr>
            <a:lvl7pPr marL="2637135" indent="0">
              <a:buNone/>
              <a:defRPr sz="1900"/>
            </a:lvl7pPr>
            <a:lvl8pPr marL="3076657" indent="0">
              <a:buNone/>
              <a:defRPr sz="1900"/>
            </a:lvl8pPr>
            <a:lvl9pPr marL="3516179" indent="0">
              <a:buNone/>
              <a:defRPr sz="19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1" y="171451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53747"/>
            <a:ext cx="8229600" cy="939546"/>
          </a:xfrm>
          <a:prstGeom prst="rect">
            <a:avLst/>
          </a:prstGeom>
        </p:spPr>
        <p:txBody>
          <a:bodyPr vert="horz" lIns="87904" tIns="43952" rIns="87904" bIns="439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3"/>
            <a:ext cx="3786690" cy="273844"/>
          </a:xfrm>
          <a:prstGeom prst="rect">
            <a:avLst/>
          </a:prstGeom>
        </p:spPr>
        <p:txBody>
          <a:bodyPr vert="horz" lIns="87904" tIns="43952" rIns="87904" bIns="43952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AE221CD-CAFD-4AE0-9249-55CE64B608F7}" type="datetimeFigureOut">
              <a:rPr lang="en-US" smtClean="0"/>
              <a:t>14-Dec-23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41" y="4687623"/>
            <a:ext cx="3786691" cy="273844"/>
          </a:xfrm>
          <a:prstGeom prst="rect">
            <a:avLst/>
          </a:prstGeom>
        </p:spPr>
        <p:txBody>
          <a:bodyPr vert="horz" lIns="87904" tIns="43952" rIns="87904" bIns="43952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4687623"/>
            <a:ext cx="1161825" cy="273844"/>
          </a:xfrm>
          <a:prstGeom prst="rect">
            <a:avLst/>
          </a:prstGeom>
        </p:spPr>
        <p:txBody>
          <a:bodyPr vert="horz" lIns="87904" tIns="43952" rIns="87904" bIns="43952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6D780AA-A2F2-4638-92C6-E8B0A9B45E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70" y="2006601"/>
            <a:ext cx="7408333" cy="2588022"/>
          </a:xfrm>
          <a:prstGeom prst="rect">
            <a:avLst/>
          </a:prstGeom>
        </p:spPr>
        <p:txBody>
          <a:bodyPr vert="horz" lIns="87904" tIns="43952" rIns="87904" bIns="439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879045" rtl="0" eaLnBrk="1" latinLnBrk="0" hangingPunct="1">
        <a:spcBef>
          <a:spcPct val="0"/>
        </a:spcBef>
        <a:buNone/>
        <a:defRPr sz="42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3713" indent="-263713" algn="l" defTabSz="879045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300" kern="1200">
          <a:solidFill>
            <a:schemeClr val="tx2"/>
          </a:solidFill>
          <a:latin typeface="+mn-lt"/>
          <a:ea typeface="+mn-ea"/>
          <a:cs typeface="+mn-cs"/>
        </a:defRPr>
      </a:lvl1pPr>
      <a:lvl2pPr marL="553982" indent="-263713" algn="l" defTabSz="879045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100" kern="1200">
          <a:solidFill>
            <a:schemeClr val="tx2"/>
          </a:solidFill>
          <a:latin typeface="+mn-lt"/>
          <a:ea typeface="+mn-ea"/>
          <a:cs typeface="+mn-cs"/>
        </a:defRPr>
      </a:lvl2pPr>
      <a:lvl3pPr marL="822579" indent="-219761" algn="l" defTabSz="879045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900" kern="1200">
          <a:solidFill>
            <a:schemeClr val="tx2"/>
          </a:solidFill>
          <a:latin typeface="+mn-lt"/>
          <a:ea typeface="+mn-ea"/>
          <a:cs typeface="+mn-cs"/>
        </a:defRPr>
      </a:lvl3pPr>
      <a:lvl4pPr marL="1098806" indent="-219761" algn="l" defTabSz="879045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06471" indent="-219761" algn="l" defTabSz="879045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1714137" indent="-219761" algn="l" defTabSz="879045" rtl="0" eaLnBrk="1" latinLnBrk="0" hangingPunct="1">
        <a:spcBef>
          <a:spcPts val="369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21803" indent="-219761" algn="l" defTabSz="879045" rtl="0" eaLnBrk="1" latinLnBrk="0" hangingPunct="1">
        <a:spcBef>
          <a:spcPts val="369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329469" indent="-219761" algn="l" defTabSz="879045" rtl="0" eaLnBrk="1" latinLnBrk="0" hangingPunct="1">
        <a:spcBef>
          <a:spcPts val="369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637135" indent="-219761" algn="l" defTabSz="879045" rtl="0" eaLnBrk="1" latinLnBrk="0" hangingPunct="1">
        <a:spcBef>
          <a:spcPts val="369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22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45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67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90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612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135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657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179" algn="l" defTabSz="8790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apache.org/front/main/download/nb122/nb122/" TargetMode="External"/><Relationship Id="rId7" Type="http://schemas.openxmlformats.org/officeDocument/2006/relationships/hyperlink" Target="https://www.youtube.com/watch?v=MbDoMexPcYc" TargetMode="External"/><Relationship Id="rId2" Type="http://schemas.openxmlformats.org/officeDocument/2006/relationships/hyperlink" Target="https://www.oracle.com/java/technologies/downloads/#jdk21-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.eclipse.org/windowbuilder/updates/release/latest/" TargetMode="External"/><Relationship Id="rId5" Type="http://schemas.openxmlformats.org/officeDocument/2006/relationships/hyperlink" Target="https://sourceforge.net/projects/ucanaccess/" TargetMode="External"/><Relationship Id="rId4" Type="http://schemas.openxmlformats.org/officeDocument/2006/relationships/hyperlink" Target="https://www.eclipse.org/downloads/download.php?file=/oomph/epp/2023-12/R/eclipse-inst-jre-win64.ex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033" y="2628901"/>
            <a:ext cx="7620000" cy="2362200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sz="3800" b="1" dirty="0">
                <a:solidFill>
                  <a:srgbClr val="C00000"/>
                </a:solidFill>
              </a:rPr>
              <a:t>  </a:t>
            </a:r>
            <a:r>
              <a:rPr lang="en-US" sz="3800" b="1" dirty="0" smtClean="0">
                <a:solidFill>
                  <a:srgbClr val="C00000"/>
                </a:solidFill>
              </a:rPr>
              <a:t>                     by</a:t>
            </a:r>
            <a:endParaRPr lang="en-US" sz="3800" b="1" dirty="0">
              <a:solidFill>
                <a:srgbClr val="C00000"/>
              </a:solidFill>
            </a:endParaRPr>
          </a:p>
          <a:p>
            <a:r>
              <a:rPr lang="en-US" sz="3800" b="1" dirty="0">
                <a:solidFill>
                  <a:srgbClr val="C00000"/>
                </a:solidFill>
              </a:rPr>
              <a:t>    </a:t>
            </a:r>
            <a:r>
              <a:rPr lang="en-US" sz="3800" b="1" dirty="0" smtClean="0">
                <a:solidFill>
                  <a:srgbClr val="C00000"/>
                </a:solidFill>
              </a:rPr>
              <a:t>                  </a:t>
            </a:r>
            <a:r>
              <a:rPr lang="en-US" sz="38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: RAHATUL ISLAM</a:t>
            </a:r>
          </a:p>
          <a:p>
            <a:r>
              <a:rPr lang="en-US" sz="2700" dirty="0">
                <a:solidFill>
                  <a:schemeClr val="accent1">
                    <a:lumMod val="75000"/>
                  </a:schemeClr>
                </a:solidFill>
              </a:rPr>
              <a:t>                                  </a:t>
            </a:r>
            <a:r>
              <a:rPr lang="en-US" sz="2700" dirty="0">
                <a:solidFill>
                  <a:srgbClr val="002060"/>
                </a:solidFill>
              </a:rPr>
              <a:t>B.Sc. Engineering Dept. of </a:t>
            </a:r>
            <a:r>
              <a:rPr lang="en-US" sz="3400" b="1" i="1" dirty="0" smtClean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</a:t>
            </a:r>
            <a:r>
              <a:rPr lang="en-US" sz="3400" b="1" i="1" dirty="0" smtClean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34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28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2700" dirty="0" smtClean="0">
                <a:solidFill>
                  <a:srgbClr val="002060"/>
                </a:solidFill>
              </a:rPr>
              <a:t>at </a:t>
            </a:r>
            <a:r>
              <a:rPr lang="en-US" sz="3400" b="1" i="1" dirty="0" smtClean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</a:t>
            </a:r>
            <a:r>
              <a:rPr lang="en-US" sz="3400" b="1" i="1" dirty="0" smtClean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</a:t>
            </a:r>
            <a:r>
              <a:rPr lang="en-US" sz="3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3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</a:t>
            </a:r>
            <a:r>
              <a:rPr lang="en-US" sz="2700" b="1" dirty="0" smtClean="0">
                <a:solidFill>
                  <a:schemeClr val="tx1"/>
                </a:solidFill>
              </a:rPr>
              <a:t>.</a:t>
            </a:r>
            <a:endParaRPr lang="en-US" sz="2700" b="1" dirty="0">
              <a:solidFill>
                <a:schemeClr val="tx1"/>
              </a:solidFill>
            </a:endParaRPr>
          </a:p>
          <a:p>
            <a:endParaRPr lang="en-US" sz="2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</a:t>
            </a:r>
          </a:p>
          <a:p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  </a:t>
            </a:r>
            <a:r>
              <a:rPr lang="en-US" sz="2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   </a:t>
            </a:r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Gmail ID : </a:t>
            </a:r>
            <a:r>
              <a:rPr lang="en-US" sz="27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rahatul.ice.09.pust@gmail.com</a:t>
            </a:r>
          </a:p>
          <a:p>
            <a:r>
              <a:rPr lang="en-US" sz="27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              </a:t>
            </a:r>
            <a:r>
              <a:rPr lang="en-US" sz="2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           Mobile </a:t>
            </a:r>
            <a:r>
              <a:rPr lang="en-US" sz="27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: </a:t>
            </a:r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01790224950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58922" y="228600"/>
            <a:ext cx="7467600" cy="23431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87904" tIns="43952" rIns="87904" bIns="43952" rtlCol="0" anchor="ctr"/>
          <a:lstStyle/>
          <a:p>
            <a:pPr algn="ctr"/>
            <a:r>
              <a:rPr lang="en-US" sz="8400" b="1" i="1" dirty="0">
                <a:solidFill>
                  <a:srgbClr val="5EEC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</a:t>
            </a:r>
            <a:r>
              <a:rPr lang="en-US" sz="8400" b="1" i="1" dirty="0">
                <a:solidFill>
                  <a:srgbClr val="E70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8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</a:t>
            </a:r>
            <a:r>
              <a:rPr lang="en-US" sz="8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</a:t>
            </a:r>
            <a:r>
              <a:rPr lang="en-US" sz="8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8400" b="1" i="1" dirty="0">
                <a:solidFill>
                  <a:srgbClr val="FF25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</a:t>
            </a:r>
            <a:r>
              <a:rPr lang="en-US" sz="8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</a:t>
            </a:r>
            <a:r>
              <a:rPr lang="en-US" sz="31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4600" b="1" i="1" spc="48" dirty="0" smtClean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</a:t>
            </a:r>
            <a:r>
              <a:rPr lang="en-US" sz="1100" b="1" i="1" spc="48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/>
            </a:r>
            <a:b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</a:br>
            <a:endParaRPr lang="en-US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4" descr="14"/>
          <p:cNvPicPr>
            <a:picLocks noChangeAspect="1" noChangeArrowheads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394053">
            <a:off x="549045" y="2331417"/>
            <a:ext cx="2209800" cy="1657350"/>
          </a:xfrm>
          <a:prstGeom prst="rect">
            <a:avLst/>
          </a:prstGeom>
          <a:solidFill>
            <a:schemeClr val="accent1"/>
          </a:solidFill>
          <a:scene3d>
            <a:camera prst="isometricOffAxis1Right"/>
            <a:lightRig rig="threePt" dir="t"/>
          </a:scene3d>
          <a:sp3d extrusionH="76200">
            <a:bevelT prst="artDeco"/>
            <a:extrusionClr>
              <a:schemeClr val="bg1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1905000" y="1910150"/>
            <a:ext cx="6477000" cy="1012092"/>
          </a:xfrm>
          <a:prstGeom prst="rect">
            <a:avLst/>
          </a:prstGeom>
          <a:noFill/>
        </p:spPr>
        <p:txBody>
          <a:bodyPr wrap="square" lIns="87904" tIns="43952" rIns="87904" bIns="43952" rtlCol="0">
            <a:spAutoFit/>
          </a:bodyPr>
          <a:lstStyle/>
          <a:p>
            <a:r>
              <a:rPr lang="en-US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  <a:r>
              <a:rPr lang="en-US" sz="4200" b="1" i="1" spc="4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PROBLEMS</a:t>
            </a:r>
            <a:endParaRPr lang="en-US" sz="4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8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8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14450"/>
            <a:ext cx="9144000" cy="3829050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FF0000"/>
                </a:solidFill>
              </a:rPr>
              <a:t>What is Escape Sequence ?</a:t>
            </a:r>
          </a:p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/>
              <a:t>It is a special character followed by backslash.</a:t>
            </a:r>
            <a:endParaRPr lang="en-US" sz="2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</a:t>
            </a: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Escape Sequence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8950"/>
            <a:ext cx="9144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793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9" fill="hold">
                                          <p:stCondLst>
                                            <p:cond delay="10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" decel="50000" autoRev="1" fill="hold">
                                          <p:stCondLst>
                                            <p:cond delay="10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- 2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14450"/>
            <a:ext cx="9144000" cy="3829050"/>
          </a:xfrm>
        </p:spPr>
        <p:txBody>
          <a:bodyPr>
            <a:normAutofit/>
          </a:bodyPr>
          <a:lstStyle/>
          <a:p>
            <a:r>
              <a:rPr lang="en-US" sz="3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 </a:t>
            </a: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Unary Operator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t="26085" r="3253" b="-1"/>
          <a:stretch/>
        </p:blipFill>
        <p:spPr>
          <a:xfrm>
            <a:off x="3" y="1895334"/>
            <a:ext cx="9132627" cy="325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334"/>
            <a:ext cx="9144000" cy="325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642" y="3318455"/>
            <a:ext cx="3436961" cy="73509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r>
              <a:rPr lang="en-US" sz="4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Unary Minus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9642" y="4010109"/>
            <a:ext cx="3436961" cy="7350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r>
              <a:rPr lang="en-US" sz="4200" b="1" dirty="0">
                <a:solidFill>
                  <a:srgbClr val="C00000"/>
                </a:solidFill>
              </a:rPr>
              <a:t>Unary Plus</a:t>
            </a:r>
          </a:p>
        </p:txBody>
      </p:sp>
      <p:sp>
        <p:nvSpPr>
          <p:cNvPr id="4" name="Notched Right Arrow 3"/>
          <p:cNvSpPr/>
          <p:nvPr/>
        </p:nvSpPr>
        <p:spPr>
          <a:xfrm>
            <a:off x="2438400" y="3698650"/>
            <a:ext cx="1211242" cy="181149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/>
          <p:cNvSpPr/>
          <p:nvPr/>
        </p:nvSpPr>
        <p:spPr>
          <a:xfrm rot="735516">
            <a:off x="2501680" y="4214975"/>
            <a:ext cx="1047268" cy="178840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7" grpId="0" animBg="1"/>
      <p:bldP spid="8" grpId="0" animBg="1"/>
      <p:bldP spid="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14450"/>
            <a:ext cx="9144000" cy="3829050"/>
          </a:xfrm>
        </p:spPr>
        <p:txBody>
          <a:bodyPr>
            <a:normAutofit/>
          </a:bodyPr>
          <a:lstStyle/>
          <a:p>
            <a:r>
              <a:rPr lang="en-US" sz="3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</a:t>
            </a: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Increment Decrement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t="46465" r="2334" b="6727"/>
          <a:stretch/>
        </p:blipFill>
        <p:spPr>
          <a:xfrm>
            <a:off x="-14784" y="1885950"/>
            <a:ext cx="9158785" cy="325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885950"/>
            <a:ext cx="9143999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- 3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4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Method of </a:t>
            </a:r>
            <a:r>
              <a:rPr lang="en-US" sz="4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Math Class</a:t>
            </a:r>
            <a:endParaRPr lang="en-US" sz="4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2009394"/>
            <a:ext cx="4572000" cy="3134106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marL="439522" indent="-439522">
              <a:buFont typeface="+mj-lt"/>
              <a:buAutoNum type="arabicPeriod"/>
            </a:pPr>
            <a:r>
              <a:rPr lang="en-US" sz="8300" dirty="0" err="1" smtClean="0"/>
              <a:t>Math.max</a:t>
            </a:r>
            <a:r>
              <a:rPr lang="en-US" sz="8300" dirty="0" smtClean="0"/>
              <a:t>(</a:t>
            </a:r>
            <a:r>
              <a:rPr lang="en-US" sz="8300" dirty="0" err="1" smtClean="0"/>
              <a:t>x,y</a:t>
            </a:r>
            <a:r>
              <a:rPr lang="en-US" sz="8300" dirty="0" smtClean="0"/>
              <a:t>);</a:t>
            </a:r>
            <a:endParaRPr lang="en-US" sz="8300" dirty="0"/>
          </a:p>
          <a:p>
            <a:pPr marL="439522" indent="-439522">
              <a:buFont typeface="+mj-lt"/>
              <a:buAutoNum type="arabicPeriod"/>
            </a:pPr>
            <a:r>
              <a:rPr lang="en-US" sz="8300" dirty="0" err="1" smtClean="0"/>
              <a:t>Math.min</a:t>
            </a:r>
            <a:r>
              <a:rPr lang="en-US" sz="8300" dirty="0" smtClean="0"/>
              <a:t>(</a:t>
            </a:r>
            <a:r>
              <a:rPr lang="en-US" sz="8300" dirty="0" err="1" smtClean="0"/>
              <a:t>x,y</a:t>
            </a:r>
            <a:r>
              <a:rPr lang="en-US" sz="8300" dirty="0" smtClean="0"/>
              <a:t>);</a:t>
            </a:r>
            <a:endParaRPr lang="en-US" sz="8300" dirty="0"/>
          </a:p>
          <a:p>
            <a:pPr marL="439522" indent="-439522">
              <a:buFont typeface="+mj-lt"/>
              <a:buAutoNum type="arabicPeriod"/>
            </a:pPr>
            <a:r>
              <a:rPr lang="en-US" sz="8300" dirty="0" err="1" smtClean="0"/>
              <a:t>Math.abs</a:t>
            </a:r>
            <a:r>
              <a:rPr lang="en-US" sz="8300" dirty="0" smtClean="0"/>
              <a:t>(x);</a:t>
            </a:r>
            <a:endParaRPr lang="en-US" sz="8300" dirty="0"/>
          </a:p>
          <a:p>
            <a:pPr marL="439522" indent="-439522">
              <a:buFont typeface="+mj-lt"/>
              <a:buAutoNum type="arabicPeriod"/>
            </a:pPr>
            <a:r>
              <a:rPr lang="en-US" sz="8300" dirty="0" err="1" smtClean="0"/>
              <a:t>Math.pow</a:t>
            </a:r>
            <a:r>
              <a:rPr lang="en-US" sz="8300" dirty="0" smtClean="0"/>
              <a:t>(</a:t>
            </a:r>
            <a:r>
              <a:rPr lang="en-US" sz="8300" dirty="0" err="1" smtClean="0"/>
              <a:t>x,y</a:t>
            </a:r>
            <a:r>
              <a:rPr lang="en-US" sz="8300" dirty="0" smtClean="0"/>
              <a:t>);</a:t>
            </a:r>
            <a:endParaRPr lang="en-US" sz="8300" dirty="0"/>
          </a:p>
          <a:p>
            <a:pPr marL="439522" indent="-439522">
              <a:buFont typeface="+mj-lt"/>
              <a:buAutoNum type="arabicPeriod"/>
            </a:pPr>
            <a:r>
              <a:rPr lang="en-US" sz="8300" dirty="0" err="1" smtClean="0"/>
              <a:t>Math.exp</a:t>
            </a:r>
            <a:r>
              <a:rPr lang="en-US" sz="8300" dirty="0" smtClean="0"/>
              <a:t>(x);</a:t>
            </a:r>
            <a:endParaRPr lang="en-US" sz="8300" dirty="0"/>
          </a:p>
          <a:p>
            <a:pPr marL="439522" indent="-439522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0" y="2005982"/>
            <a:ext cx="4585649" cy="313751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en-US" sz="4000" dirty="0" smtClean="0"/>
              <a:t>	</a:t>
            </a:r>
            <a:r>
              <a:rPr lang="en-US" sz="4000" dirty="0" err="1" smtClean="0"/>
              <a:t>Math.PI</a:t>
            </a:r>
            <a:r>
              <a:rPr lang="en-US" sz="4000" dirty="0" smtClean="0"/>
              <a:t>;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en-US" sz="4000" dirty="0" err="1" smtClean="0"/>
              <a:t>Math.asin</a:t>
            </a:r>
            <a:r>
              <a:rPr lang="en-US" sz="4000" dirty="0" smtClean="0"/>
              <a:t>();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en-US" sz="4000" dirty="0" err="1" smtClean="0"/>
              <a:t>Math.acos</a:t>
            </a:r>
            <a:r>
              <a:rPr lang="en-US" sz="4000" dirty="0" smtClean="0"/>
              <a:t>();</a:t>
            </a:r>
          </a:p>
          <a:p>
            <a:pPr marL="742950" indent="-742950">
              <a:buFont typeface="+mj-lt"/>
              <a:buAutoNum type="arabicPeriod" startAt="6"/>
            </a:pPr>
            <a:r>
              <a:rPr lang="en-US" sz="4000" dirty="0" err="1" smtClean="0"/>
              <a:t>Math.sqrt</a:t>
            </a:r>
            <a:r>
              <a:rPr lang="en-US" sz="4000" dirty="0"/>
              <a:t>();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12" name="TextBox 11"/>
          <p:cNvSpPr txBox="1"/>
          <p:nvPr/>
        </p:nvSpPr>
        <p:spPr>
          <a:xfrm>
            <a:off x="2057401" y="954650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1" y="955392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 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743"/>
            <a:ext cx="9220200" cy="3453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743"/>
            <a:ext cx="9220200" cy="3453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83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  <p:bldP spid="9" grpId="0" build="p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343150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- 4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2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04950"/>
          </a:xfrm>
        </p:spPr>
        <p:txBody>
          <a:bodyPr>
            <a:noAutofit/>
          </a:bodyPr>
          <a:lstStyle/>
          <a:p>
            <a:r>
              <a:rPr lang="en-US" sz="9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Loop</a:t>
            </a:r>
            <a:endParaRPr lang="en-US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7" y="1962150"/>
            <a:ext cx="9143999" cy="10668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There are several types of Loop in </a:t>
            </a:r>
            <a:r>
              <a:rPr lang="en-US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java Programs </a:t>
            </a:r>
            <a:r>
              <a:rPr 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such as :-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952750"/>
            <a:ext cx="4648199" cy="219074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Loop.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while loop.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 while loop.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2952751"/>
            <a:ext cx="4498976" cy="2207142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n-US" sz="36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each loop.</a:t>
            </a:r>
          </a:p>
          <a:p>
            <a:pPr marL="742950" indent="-742950">
              <a:buFont typeface="+mj-lt"/>
              <a:buAutoNum type="arabicPeriod" startAt="4"/>
            </a:pPr>
            <a:r>
              <a:rPr lang="en-US" sz="3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Iterator loop</a:t>
            </a:r>
          </a:p>
          <a:p>
            <a:pPr marL="742950" indent="-742950">
              <a:buFont typeface="+mj-lt"/>
              <a:buAutoNum type="arabicPeriod" startAt="4"/>
            </a:pPr>
            <a:r>
              <a:rPr lang="en-US" sz="3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Recursion</a:t>
            </a:r>
            <a:endParaRPr lang="en-US" sz="6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623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329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Tropics for, while, do while Loop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968449"/>
            <a:ext cx="3293943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796" y="2438635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While loop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795" y="3173728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do while loop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797" y="1703542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For loop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20261121" flipV="1">
            <a:off x="2955520" y="2579961"/>
            <a:ext cx="2718844" cy="1729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351244">
            <a:off x="2851492" y="3221735"/>
            <a:ext cx="2842906" cy="22240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20356553">
            <a:off x="2595659" y="4008964"/>
            <a:ext cx="3124200" cy="228600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8767" y="944083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Output</a:t>
            </a:r>
            <a:endParaRPr lang="en-US" sz="4200" b="1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9144000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 13"/>
          <p:cNvSpPr/>
          <p:nvPr/>
        </p:nvSpPr>
        <p:spPr>
          <a:xfrm>
            <a:off x="5029201" y="4774168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Note . Details : Tropic </a:t>
            </a:r>
            <a:r>
              <a:rPr lang="en-US" b="1" i="1" dirty="0" smtClean="0">
                <a:solidFill>
                  <a:srgbClr val="FF0000"/>
                </a:solidFill>
              </a:rPr>
              <a:t>Method/OOP</a:t>
            </a:r>
            <a:r>
              <a:rPr lang="en-US" b="1" i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47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3050"/>
            <a:ext cx="9144000" cy="36004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&lt;Basic Structure&gt;</a:t>
            </a:r>
            <a:endParaRPr lang="en-US" sz="31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2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for each loop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2857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8657" y="1534913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1"/>
            <a:ext cx="9144000" cy="2857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7501" y="2286001"/>
            <a:ext cx="34290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for each loop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43000" y="2863082"/>
            <a:ext cx="2933700" cy="10231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43000" y="2863082"/>
            <a:ext cx="2933700" cy="15374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41088" y="473289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Note . Details : Tropic </a:t>
            </a:r>
            <a:r>
              <a:rPr lang="en-US" b="1" i="1" dirty="0" smtClean="0">
                <a:solidFill>
                  <a:srgbClr val="FF0000"/>
                </a:solidFill>
              </a:rPr>
              <a:t>Array.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6" grpId="0" animBg="1"/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the latest release of the Java SE platform, if you haven't already done so (JDK).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Environment variable for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JDK.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IDE such as NetBeans, Eclipse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program that uses Swing components.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the program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en-US" sz="2400" dirty="0" smtClean="0">
              <a:solidFill>
                <a:srgbClr val="1F2328"/>
              </a:solidFill>
              <a:latin typeface="ui-monospace"/>
            </a:endParaRPr>
          </a:p>
          <a:p>
            <a:pPr marL="0" indent="0">
              <a:buNone/>
            </a:pPr>
            <a:r>
              <a:rPr lang="en-US" altLang="en-US" sz="2400" b="1" dirty="0" smtClean="0">
                <a:solidFill>
                  <a:srgbClr val="1F2328"/>
                </a:solidFill>
                <a:latin typeface="ui-monospace"/>
              </a:rPr>
              <a:t>Note</a:t>
            </a:r>
            <a:r>
              <a:rPr lang="en-US" altLang="en-US" sz="2400" b="1" dirty="0">
                <a:solidFill>
                  <a:srgbClr val="1F2328"/>
                </a:solidFill>
                <a:latin typeface="ui-monospace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ui-monospace"/>
              </a:rPr>
              <a:t>File name and class name must be the same</a:t>
            </a:r>
            <a:endParaRPr lang="en-GB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Compiling and Running </a:t>
            </a:r>
            <a:r>
              <a:rPr lang="en-GB" b="1" dirty="0" smtClean="0"/>
              <a:t>Programs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650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541"/>
            <a:ext cx="9144000" cy="3439958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3293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Iterator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968449"/>
            <a:ext cx="3293943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796" y="2438635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Iterator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20351244">
            <a:off x="2851492" y="3221735"/>
            <a:ext cx="2842906" cy="22240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19399" y="968449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Output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03541"/>
            <a:ext cx="9144000" cy="3539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en-US" sz="2800" dirty="0" smtClean="0"/>
          </a:p>
          <a:p>
            <a:pPr algn="just"/>
            <a:endParaRPr lang="en-US" sz="2800" i="1" dirty="0" smtClean="0">
              <a:solidFill>
                <a:schemeClr val="tx1"/>
              </a:solidFill>
            </a:endParaRPr>
          </a:p>
          <a:p>
            <a:pPr algn="just"/>
            <a:endParaRPr lang="en-US" sz="2800" i="1" dirty="0">
              <a:solidFill>
                <a:schemeClr val="tx1"/>
              </a:solidFill>
            </a:endParaRPr>
          </a:p>
          <a:p>
            <a:pPr algn="just"/>
            <a:r>
              <a:rPr lang="en-US" sz="2800" i="1" dirty="0" smtClean="0">
                <a:solidFill>
                  <a:schemeClr val="tx1"/>
                </a:solidFill>
              </a:rPr>
              <a:t>			Array </a:t>
            </a:r>
            <a:r>
              <a:rPr lang="en-US" sz="2800" i="1" dirty="0">
                <a:solidFill>
                  <a:schemeClr val="tx1"/>
                </a:solidFill>
              </a:rPr>
              <a:t>List  : [ 56 54 98 58 33 </a:t>
            </a:r>
            <a:r>
              <a:rPr lang="en-US" sz="2800" i="1" dirty="0" smtClean="0">
                <a:solidFill>
                  <a:schemeClr val="tx1"/>
                </a:solidFill>
              </a:rPr>
              <a:t>]</a:t>
            </a:r>
          </a:p>
          <a:p>
            <a:pPr algn="just"/>
            <a:endParaRPr lang="en-US" sz="2800" i="1" dirty="0">
              <a:solidFill>
                <a:schemeClr val="tx1"/>
              </a:solidFill>
            </a:endParaRPr>
          </a:p>
          <a:p>
            <a:pPr algn="just"/>
            <a:endParaRPr lang="en-US" sz="2800" i="1" dirty="0" smtClean="0">
              <a:solidFill>
                <a:schemeClr val="tx1"/>
              </a:solidFill>
            </a:endParaRPr>
          </a:p>
          <a:p>
            <a:pPr algn="just"/>
            <a:r>
              <a:rPr lang="en-US" sz="2800" i="1" dirty="0">
                <a:solidFill>
                  <a:schemeClr val="tx1"/>
                </a:solidFill>
              </a:rPr>
              <a:t>	</a:t>
            </a:r>
            <a:endParaRPr lang="en-US" sz="28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i="1" dirty="0" smtClean="0">
                <a:solidFill>
                  <a:srgbClr val="FF0000"/>
                </a:solidFill>
              </a:rPr>
              <a:t>Note . Details : Tropic Array List.</a:t>
            </a:r>
          </a:p>
        </p:txBody>
      </p:sp>
    </p:spTree>
    <p:extLst>
      <p:ext uri="{BB962C8B-B14F-4D97-AF65-F5344CB8AC3E}">
        <p14:creationId xmlns:p14="http://schemas.microsoft.com/office/powerpoint/2010/main" val="14537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10" grpId="0" animBg="1"/>
      <p:bldP spid="12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" y="1703540"/>
            <a:ext cx="9133367" cy="343995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3293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Recursion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400" y="968449"/>
            <a:ext cx="3293943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796" y="2438635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Recursion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2791581" y="2694978"/>
            <a:ext cx="2842906" cy="22240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19399" y="968449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Input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03542"/>
            <a:ext cx="9144000" cy="3539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en-US" sz="2800" dirty="0" smtClean="0"/>
          </a:p>
          <a:p>
            <a:pPr algn="just"/>
            <a:endParaRPr lang="en-US" sz="2800" i="1" dirty="0" smtClean="0">
              <a:solidFill>
                <a:schemeClr val="tx1"/>
              </a:solidFill>
            </a:endParaRPr>
          </a:p>
          <a:p>
            <a:pPr algn="just"/>
            <a:r>
              <a:rPr lang="en-US" sz="2800" i="1" dirty="0" smtClean="0">
                <a:solidFill>
                  <a:schemeClr val="tx1"/>
                </a:solidFill>
              </a:rPr>
              <a:t>			Enter </a:t>
            </a:r>
            <a:r>
              <a:rPr lang="en-US" sz="2800" i="1" dirty="0">
                <a:solidFill>
                  <a:schemeClr val="tx1"/>
                </a:solidFill>
              </a:rPr>
              <a:t>any number  : 5</a:t>
            </a:r>
          </a:p>
          <a:p>
            <a:pPr algn="just"/>
            <a:r>
              <a:rPr lang="en-US" sz="2800" i="1" dirty="0" smtClean="0">
                <a:solidFill>
                  <a:schemeClr val="tx1"/>
                </a:solidFill>
              </a:rPr>
              <a:t>			Factorial </a:t>
            </a:r>
            <a:r>
              <a:rPr lang="en-US" sz="2800" i="1" dirty="0">
                <a:solidFill>
                  <a:schemeClr val="tx1"/>
                </a:solidFill>
              </a:rPr>
              <a:t>value is : 120</a:t>
            </a:r>
          </a:p>
          <a:p>
            <a:pPr algn="just"/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Note . Details : Tropic </a:t>
            </a:r>
            <a:r>
              <a:rPr lang="en-US" sz="2800" b="1" i="1" dirty="0" smtClean="0">
                <a:solidFill>
                  <a:srgbClr val="FF0000"/>
                </a:solidFill>
              </a:rPr>
              <a:t>OOP.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968449"/>
            <a:ext cx="3293943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Output</a:t>
            </a:r>
            <a:endParaRPr lang="en-US" sz="4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10" grpId="0" animBg="1"/>
      <p:bldP spid="12" grpId="0" animBg="1"/>
      <p:bldP spid="2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92" y="253747"/>
            <a:ext cx="9145392" cy="93954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Recursion &amp; Iterator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733550"/>
            <a:ext cx="4498848" cy="75485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Recursion</a:t>
            </a:r>
            <a:r>
              <a:rPr 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4200" b="1" dirty="0" smtClean="0">
                <a:solidFill>
                  <a:srgbClr val="C00000"/>
                </a:solidFill>
              </a:rPr>
              <a:t> 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18" name="Double Bracket 17"/>
          <p:cNvSpPr/>
          <p:nvPr/>
        </p:nvSpPr>
        <p:spPr>
          <a:xfrm>
            <a:off x="76200" y="2517881"/>
            <a:ext cx="8991600" cy="2505219"/>
          </a:xfrm>
          <a:prstGeom prst="bracketPair">
            <a:avLst>
              <a:gd name="adj" fmla="val 1789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4" y="2651428"/>
            <a:ext cx="8878186" cy="2282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8200" y="1733550"/>
            <a:ext cx="3822193" cy="754858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Iterator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" y="2448923"/>
            <a:ext cx="457199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2448922"/>
            <a:ext cx="4572000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84015"/>
            <a:ext cx="4572000" cy="1959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184015"/>
            <a:ext cx="4571998" cy="19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8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9144000" cy="3943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3293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Return Method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5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9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3147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sz="3800" b="1" dirty="0">
                <a:solidFill>
                  <a:srgbClr val="FF0000"/>
                </a:solidFill>
              </a:rPr>
              <a:t>What is Array ?</a:t>
            </a:r>
          </a:p>
          <a:p>
            <a:r>
              <a:rPr lang="en-US" sz="4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3800" b="1" i="1" dirty="0"/>
              <a:t>An array is a collection of variables of the same type.</a:t>
            </a:r>
          </a:p>
          <a:p>
            <a:r>
              <a:rPr lang="en-US" sz="3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There are two types of Array such as :-</a:t>
            </a:r>
          </a:p>
          <a:p>
            <a:r>
              <a:rPr lang="en-US" sz="4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1.Integer Type Array.</a:t>
            </a:r>
          </a:p>
          <a:p>
            <a:r>
              <a:rPr lang="en-US" sz="4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2.Double Type Array.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Array</a:t>
            </a:r>
          </a:p>
        </p:txBody>
      </p:sp>
    </p:spTree>
    <p:extLst>
      <p:ext uri="{BB962C8B-B14F-4D97-AF65-F5344CB8AC3E}">
        <p14:creationId xmlns:p14="http://schemas.microsoft.com/office/powerpoint/2010/main" val="5922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3050"/>
            <a:ext cx="9144000" cy="36004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Array Initialization are two methods such as :-</a:t>
            </a:r>
          </a:p>
          <a:p>
            <a:pPr marL="714224" indent="-714224"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[] array = {2,4,3,2,9};</a:t>
            </a:r>
          </a:p>
          <a:p>
            <a:pPr marL="0" indent="0">
              <a:buNone/>
            </a:pPr>
            <a:r>
              <a:rPr lang="en-US" sz="3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</a:t>
            </a:r>
            <a:r>
              <a: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</a:t>
            </a:r>
          </a:p>
          <a:p>
            <a:pPr marL="714224" indent="-714224">
              <a:buAutoNum type="arabicPeriod"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Array Initialization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750"/>
            <a:ext cx="9144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3050"/>
            <a:ext cx="9144000" cy="36004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Array Initialization are two methods such as :- 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2.</a:t>
            </a:r>
            <a:r>
              <a:rPr lang="en-US" sz="2000" dirty="0">
                <a:solidFill>
                  <a:schemeClr val="tx1"/>
                </a:solidFill>
              </a:rPr>
              <a:t>double[] array =new double[5] Or 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[] array = new 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[5];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Array Initialization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1"/>
            <a:ext cx="9144000" cy="2583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1014590"/>
            <a:ext cx="2819400" cy="6427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9144000" cy="34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28750"/>
            <a:ext cx="9144000" cy="37147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Array Sorting are two types these are :-</a:t>
            </a:r>
          </a:p>
          <a:p>
            <a:pPr marL="714224" indent="-714224"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Ascending Order -&gt; EX – [2,4,5,6,7,8,9];</a:t>
            </a:r>
          </a:p>
          <a:p>
            <a:pPr marL="714224" indent="-714224"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Descending Order -&gt; EX – [9,8,7,6,5,4,2]</a:t>
            </a:r>
          </a:p>
          <a:p>
            <a:pPr marL="0" indent="0">
              <a:buNone/>
            </a:pPr>
            <a:r>
              <a:rPr lang="en-US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</a:t>
            </a:r>
            <a:r>
              <a:rPr lang="en-US" sz="2400" b="1" dirty="0">
                <a:solidFill>
                  <a:srgbClr val="00B050"/>
                </a:solidFill>
              </a:rPr>
              <a:t>Example :-</a:t>
            </a:r>
          </a:p>
          <a:p>
            <a:pPr marL="714224" indent="-714224">
              <a:buAutoNum type="arabicPeriod"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Array Sorting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6" y="2800350"/>
            <a:ext cx="9144000" cy="2377270"/>
          </a:xfrm>
          <a:prstGeom prst="rect">
            <a:avLst/>
          </a:prstGeom>
        </p:spPr>
      </p:pic>
      <p:sp>
        <p:nvSpPr>
          <p:cNvPr id="11" name="Left-Up Arrow 10"/>
          <p:cNvSpPr/>
          <p:nvPr/>
        </p:nvSpPr>
        <p:spPr>
          <a:xfrm rot="9734398">
            <a:off x="641755" y="1718440"/>
            <a:ext cx="469093" cy="2438880"/>
          </a:xfrm>
          <a:prstGeom prst="leftUpArrow">
            <a:avLst>
              <a:gd name="adj1" fmla="val 25000"/>
              <a:gd name="adj2" fmla="val 3199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>
            <a:off x="3865727" y="2223732"/>
            <a:ext cx="696036" cy="2914650"/>
          </a:xfrm>
          <a:prstGeom prst="leftUpArrow">
            <a:avLst>
              <a:gd name="adj1" fmla="val 1417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37719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Output –1 &gt;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2D Array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66950"/>
            <a:ext cx="1905000" cy="2876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2266950"/>
            <a:ext cx="6248400" cy="287655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05003" y="3371850"/>
            <a:ext cx="990601" cy="1714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33550"/>
            <a:ext cx="82296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JDK</a:t>
            </a:r>
            <a:r>
              <a:rPr lang="nl-NL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 </a:t>
            </a:r>
            <a:r>
              <a:rPr lang="nl-NL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https://www.oracle.com/java/technologies/downloads/#jdk21-windows</a:t>
            </a:r>
            <a:endParaRPr lang="nl-NL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NetBeans,  </a:t>
            </a:r>
            <a:r>
              <a:rPr lang="nl-NL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https://netbeans.apache.org/front/main/download/nb122/nb122/</a:t>
            </a:r>
            <a:endParaRPr lang="nl-NL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Or, Eclipse,  </a:t>
            </a:r>
            <a:r>
              <a:rPr lang="nl-NL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https://www.eclipse.org/downloads/download.php?file=/oomph/epp/2023-12/R/eclipse-inst-jre-win64.exe</a:t>
            </a:r>
            <a:endParaRPr lang="nl-NL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JDBC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UCanAccess, Download-&gt; </a:t>
            </a:r>
            <a:r>
              <a:rPr lang="it-IT" sz="1600" u="sng" dirty="0">
                <a:solidFill>
                  <a:schemeClr val="tx1"/>
                </a:solidFill>
                <a:hlinkClick r:id="rId5"/>
              </a:rPr>
              <a:t>https://sourceforge.net/projects/ucanaccess/</a:t>
            </a:r>
            <a:endParaRPr lang="it-IT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WindowBuilder, Download-&gt; </a:t>
            </a:r>
            <a:r>
              <a:rPr lang="it-IT" sz="1600" u="sng" dirty="0">
                <a:solidFill>
                  <a:schemeClr val="tx1"/>
                </a:solidFill>
                <a:hlinkClick r:id="rId6"/>
              </a:rPr>
              <a:t>https://download.eclipse.org/windowbuilder/updates/release/latest</a:t>
            </a:r>
            <a:r>
              <a:rPr lang="it-IT" sz="1600" u="sng" dirty="0" smtClean="0">
                <a:solidFill>
                  <a:schemeClr val="tx1"/>
                </a:solidFill>
                <a:hlinkClick r:id="rId6"/>
              </a:rPr>
              <a:t>/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Database Connection: </a:t>
            </a:r>
            <a:r>
              <a:rPr lang="en-US" sz="1600" u="sng" dirty="0">
                <a:hlinkClick r:id="rId7"/>
              </a:rPr>
              <a:t>https://www.youtube.com/watch?v=MbDoMexPcYc</a:t>
            </a:r>
            <a:endParaRPr lang="it-IT" sz="1100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37719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Output –2 &gt;</a:t>
            </a:r>
            <a:endParaRPr lang="en-US" sz="3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2D Array output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08164" y="3582111"/>
            <a:ext cx="990601" cy="1714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4" y="2266950"/>
            <a:ext cx="6553199" cy="2876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950"/>
            <a:ext cx="1608161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343150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" y="1885953"/>
            <a:ext cx="9143999" cy="325754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1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List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747"/>
            <a:ext cx="9144000" cy="939546"/>
          </a:xfrm>
        </p:spPr>
        <p:txBody>
          <a:bodyPr>
            <a:normAutofit/>
          </a:bodyPr>
          <a:lstStyle/>
          <a:p>
            <a:r>
              <a:rPr lang="en-US" sz="3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Array &amp; Array List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771652"/>
            <a:ext cx="4498848" cy="716757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rgbClr val="C00000"/>
                </a:solidFill>
              </a:rPr>
              <a:t>Array :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771651"/>
            <a:ext cx="4495800" cy="716757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rgbClr val="C00000"/>
                </a:solidFill>
              </a:rPr>
              <a:t>Array List :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0"/>
          <a:stretch/>
        </p:blipFill>
        <p:spPr>
          <a:xfrm>
            <a:off x="0" y="2514600"/>
            <a:ext cx="4343400" cy="26289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648200" cy="2628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2600325"/>
            <a:ext cx="0" cy="24574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92" y="253747"/>
            <a:ext cx="9145392" cy="93954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Array List &amp; Linked List 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771652"/>
            <a:ext cx="4498848" cy="716757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rgbClr val="C00000"/>
                </a:solidFill>
              </a:rPr>
              <a:t>Array List 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675" y="2525689"/>
            <a:ext cx="4343400" cy="2628900"/>
          </a:xfrm>
        </p:spPr>
        <p:txBody>
          <a:bodyPr>
            <a:normAutofit fontScale="92500"/>
          </a:bodyPr>
          <a:lstStyle/>
          <a:p>
            <a:pPr marL="439522" indent="-439522">
              <a:buAutoNum type="arabicPeriod"/>
            </a:pPr>
            <a:r>
              <a:rPr lang="en-US" sz="2300" i="1" dirty="0">
                <a:solidFill>
                  <a:schemeClr val="tx1"/>
                </a:solidFill>
              </a:rPr>
              <a:t>Array List class uses a dynamic array for sorting the elements.</a:t>
            </a:r>
          </a:p>
          <a:p>
            <a:pPr marL="439522" indent="-439522">
              <a:buAutoNum type="arabicPeriod"/>
            </a:pPr>
            <a:r>
              <a:rPr lang="en-US" sz="2300" i="1" dirty="0">
                <a:solidFill>
                  <a:schemeClr val="tx1"/>
                </a:solidFill>
              </a:rPr>
              <a:t>Array List is better for sorting &amp; accessing data.</a:t>
            </a:r>
          </a:p>
          <a:p>
            <a:pPr marL="439522" indent="-439522">
              <a:buAutoNum type="arabicPeriod"/>
            </a:pPr>
            <a:r>
              <a:rPr lang="en-US" sz="2300" i="1" dirty="0">
                <a:solidFill>
                  <a:schemeClr val="tx1"/>
                </a:solidFill>
              </a:rPr>
              <a:t>Slow for manipulating data (deleting or inserting data).</a:t>
            </a:r>
          </a:p>
          <a:p>
            <a:pPr marL="439522" indent="-439522">
              <a:buAutoNum type="arabicPeriod"/>
            </a:pPr>
            <a:r>
              <a:rPr lang="en-US" sz="2300" i="1" dirty="0">
                <a:solidFill>
                  <a:schemeClr val="tx1"/>
                </a:solidFill>
              </a:rPr>
              <a:t>Can contain duplicate elements.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771651"/>
            <a:ext cx="4495800" cy="716757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rgbClr val="C00000"/>
                </a:solidFill>
              </a:rPr>
              <a:t>Linked List :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3" y="2571750"/>
            <a:ext cx="4343399" cy="2571750"/>
          </a:xfrm>
        </p:spPr>
        <p:txBody>
          <a:bodyPr>
            <a:normAutofit fontScale="92500"/>
          </a:bodyPr>
          <a:lstStyle/>
          <a:p>
            <a:pPr marL="439522" indent="-439522">
              <a:buAutoNum type="arabicPlain"/>
            </a:pPr>
            <a:r>
              <a:rPr lang="en-US" sz="2300" i="1" dirty="0">
                <a:solidFill>
                  <a:schemeClr val="tx1"/>
                </a:solidFill>
              </a:rPr>
              <a:t>Linked List class double linked list to store the elements.</a:t>
            </a:r>
          </a:p>
          <a:p>
            <a:pPr marL="439522" indent="-439522">
              <a:buFont typeface="Symbol" pitchFamily="18" charset="2"/>
              <a:buAutoNum type="arabicPlain"/>
            </a:pPr>
            <a:r>
              <a:rPr lang="en-US" sz="2300" i="1" dirty="0">
                <a:solidFill>
                  <a:schemeClr val="tx1"/>
                </a:solidFill>
              </a:rPr>
              <a:t>Array List is not better for sorting &amp; accessing data.</a:t>
            </a:r>
          </a:p>
          <a:p>
            <a:pPr marL="439522" indent="-439522">
              <a:buAutoNum type="arabicPlain"/>
            </a:pPr>
            <a:r>
              <a:rPr lang="en-US" sz="2300" i="1" dirty="0">
                <a:solidFill>
                  <a:schemeClr val="tx1"/>
                </a:solidFill>
              </a:rPr>
              <a:t>Manipulating of data is fast here (deleting or inserting data).</a:t>
            </a:r>
          </a:p>
          <a:p>
            <a:pPr marL="439522" indent="-439522">
              <a:buAutoNum type="arabicPlain"/>
            </a:pPr>
            <a:r>
              <a:rPr lang="en-US" sz="2300" i="1" dirty="0">
                <a:solidFill>
                  <a:schemeClr val="tx1"/>
                </a:solidFill>
              </a:rPr>
              <a:t>Can contain duplicate elements.</a:t>
            </a:r>
          </a:p>
          <a:p>
            <a:endParaRPr lang="en-US" dirty="0"/>
          </a:p>
        </p:txBody>
      </p:sp>
      <p:sp>
        <p:nvSpPr>
          <p:cNvPr id="18" name="Double Bracket 17"/>
          <p:cNvSpPr/>
          <p:nvPr/>
        </p:nvSpPr>
        <p:spPr>
          <a:xfrm>
            <a:off x="0" y="2514599"/>
            <a:ext cx="4495800" cy="2505219"/>
          </a:xfrm>
          <a:prstGeom prst="bracketPair">
            <a:avLst>
              <a:gd name="adj" fmla="val 1789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  <p:sp>
        <p:nvSpPr>
          <p:cNvPr id="19" name="Double Bracket 18"/>
          <p:cNvSpPr/>
          <p:nvPr/>
        </p:nvSpPr>
        <p:spPr>
          <a:xfrm>
            <a:off x="4648200" y="2514599"/>
            <a:ext cx="4419600" cy="2505219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7904" tIns="43952" rIns="87904" bIns="43952"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2000" y="2800350"/>
            <a:ext cx="0" cy="2057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9" b="34210"/>
          <a:stretch/>
        </p:blipFill>
        <p:spPr>
          <a:xfrm>
            <a:off x="4520610" y="3026002"/>
            <a:ext cx="4623390" cy="21175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53068" r="5701" b="23466"/>
          <a:stretch/>
        </p:blipFill>
        <p:spPr>
          <a:xfrm>
            <a:off x="1" y="3026003"/>
            <a:ext cx="4520609" cy="21175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" y="2448923"/>
            <a:ext cx="452060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0609" y="2448923"/>
            <a:ext cx="4623392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392" y="2781726"/>
            <a:ext cx="855919" cy="3965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Index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0609" y="2781726"/>
            <a:ext cx="1066799" cy="3965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Address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Bent-Up Arrow 8"/>
          <p:cNvSpPr/>
          <p:nvPr/>
        </p:nvSpPr>
        <p:spPr>
          <a:xfrm rot="16200000" flipH="1" flipV="1">
            <a:off x="-63595" y="3241861"/>
            <a:ext cx="553760" cy="42656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/>
          <p:cNvSpPr/>
          <p:nvPr/>
        </p:nvSpPr>
        <p:spPr>
          <a:xfrm rot="16200000" flipH="1" flipV="1">
            <a:off x="3690886" y="3776961"/>
            <a:ext cx="1928480" cy="42656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18" grpId="0" animBg="1"/>
      <p:bldP spid="19" grpId="0" animBg="1"/>
      <p:bldP spid="28" grpId="0" animBg="1"/>
      <p:bldP spid="29" grpId="0" animBg="1"/>
      <p:bldP spid="14" grpId="0" animBg="1"/>
      <p:bldP spid="15" grpId="0" animBg="1"/>
      <p:bldP spid="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" y="1657352"/>
            <a:ext cx="9143999" cy="348614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Array List Initialization &amp; Add Elements : 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chemeClr val="tx1"/>
                </a:solidFill>
              </a:rPr>
              <a:t>1</a:t>
            </a:r>
            <a:r>
              <a:rPr lang="en-US" sz="2700" dirty="0">
                <a:solidFill>
                  <a:schemeClr val="tx1"/>
                </a:solidFill>
              </a:rPr>
              <a:t>. </a:t>
            </a:r>
            <a:r>
              <a:rPr lang="en-US" sz="2700" b="1" dirty="0">
                <a:solidFill>
                  <a:srgbClr val="C00000"/>
                </a:solidFill>
              </a:rPr>
              <a:t>Array List Initialization 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ArrayList</a:t>
            </a:r>
            <a:r>
              <a:rPr lang="en-US" sz="1800" dirty="0" smtClean="0">
                <a:solidFill>
                  <a:schemeClr val="tx1"/>
                </a:solidFill>
              </a:rPr>
              <a:t>[Integer</a:t>
            </a:r>
            <a:r>
              <a:rPr lang="en-US" sz="1800" dirty="0">
                <a:solidFill>
                  <a:schemeClr val="tx1"/>
                </a:solidFill>
              </a:rPr>
              <a:t>] number  = new </a:t>
            </a:r>
            <a:r>
              <a:rPr lang="en-US" sz="1800" dirty="0" err="1">
                <a:solidFill>
                  <a:schemeClr val="tx1"/>
                </a:solidFill>
              </a:rPr>
              <a:t>ArrayList</a:t>
            </a:r>
            <a:r>
              <a:rPr lang="en-US" sz="1800" dirty="0">
                <a:solidFill>
                  <a:schemeClr val="tx1"/>
                </a:solidFill>
              </a:rPr>
              <a:t>&lt;Integer</a:t>
            </a:r>
            <a:r>
              <a:rPr lang="en-US" sz="1800" dirty="0" smtClean="0">
                <a:solidFill>
                  <a:schemeClr val="tx1"/>
                </a:solidFill>
              </a:rPr>
              <a:t>&gt;();    or,     </a:t>
            </a:r>
            <a:r>
              <a:rPr lang="en-US" sz="1800" dirty="0" err="1" smtClean="0">
                <a:solidFill>
                  <a:schemeClr val="tx1"/>
                </a:solidFill>
              </a:rPr>
              <a:t>ArrayList</a:t>
            </a:r>
            <a:r>
              <a:rPr lang="en-US" sz="1800" dirty="0" smtClean="0">
                <a:solidFill>
                  <a:schemeClr val="tx1"/>
                </a:solidFill>
              </a:rPr>
              <a:t>[Double] </a:t>
            </a:r>
            <a:r>
              <a:rPr lang="en-US" sz="1800" dirty="0">
                <a:solidFill>
                  <a:schemeClr val="tx1"/>
                </a:solidFill>
              </a:rPr>
              <a:t>number  = new </a:t>
            </a:r>
            <a:r>
              <a:rPr lang="en-US" sz="1800" dirty="0" err="1" smtClean="0">
                <a:solidFill>
                  <a:schemeClr val="tx1"/>
                </a:solidFill>
              </a:rPr>
              <a:t>ArrayList</a:t>
            </a:r>
            <a:r>
              <a:rPr lang="en-US" sz="1800" dirty="0" smtClean="0">
                <a:solidFill>
                  <a:schemeClr val="tx1"/>
                </a:solidFill>
              </a:rPr>
              <a:t>&lt;Double&gt;(); 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2. </a:t>
            </a:r>
            <a:r>
              <a:rPr lang="en-US" b="1" dirty="0" smtClean="0">
                <a:solidFill>
                  <a:srgbClr val="C00000"/>
                </a:solidFill>
              </a:rPr>
              <a:t>Add Elements in the Array List : 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(element1);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 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(element2);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(element3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 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(element4</a:t>
            </a:r>
            <a:r>
              <a:rPr lang="en-US" sz="15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	</a:t>
            </a:r>
            <a:r>
              <a:rPr lang="en-US" sz="1500" dirty="0" smtClean="0">
                <a:solidFill>
                  <a:schemeClr val="tx1"/>
                </a:solidFill>
              </a:rPr>
              <a:t>Or,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 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(index, element5);</a:t>
            </a:r>
            <a:endParaRPr lang="en-US" sz="15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27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 </a:t>
            </a:r>
            <a:endParaRPr lang="en-US" sz="27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9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		</a:t>
            </a:r>
            <a:endParaRPr lang="en-US" sz="19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19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		</a:t>
            </a:r>
            <a:r>
              <a:rPr lang="en-US" sz="1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Output </a:t>
            </a:r>
            <a:r>
              <a:rPr lang="en-US" sz="19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  <a:r>
              <a:rPr lang="en-US" sz="1900" dirty="0">
                <a:solidFill>
                  <a:schemeClr val="tx1"/>
                </a:solidFill>
              </a:rPr>
              <a:t>Array List : [94, 43, 65, 23, 43]</a:t>
            </a:r>
          </a:p>
          <a:p>
            <a:pPr marL="714224" indent="-714224">
              <a:buAutoNum type="arabicPeriod"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Array List Initialization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44" y="2814079"/>
            <a:ext cx="5791200" cy="1815071"/>
          </a:xfrm>
          <a:prstGeom prst="rect">
            <a:avLst/>
          </a:prstGeom>
        </p:spPr>
      </p:pic>
      <p:sp>
        <p:nvSpPr>
          <p:cNvPr id="5" name="Bent Arrow 4"/>
          <p:cNvSpPr/>
          <p:nvPr/>
        </p:nvSpPr>
        <p:spPr>
          <a:xfrm>
            <a:off x="2683823" y="3105150"/>
            <a:ext cx="645944" cy="990600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Method of Array List </a:t>
            </a:r>
            <a:endParaRPr lang="en-US" sz="4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2009394"/>
            <a:ext cx="4572000" cy="3134106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439522" indent="-439522">
              <a:buFont typeface="+mj-lt"/>
              <a:buAutoNum type="arabicPeriod"/>
            </a:pPr>
            <a:r>
              <a:rPr lang="en-US" sz="8300" dirty="0"/>
              <a:t>size();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add();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remove();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removeAll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clear();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isEmpty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contains();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indexOf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set();</a:t>
            </a:r>
          </a:p>
          <a:p>
            <a:pPr marL="439522" indent="-439522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85649" y="2005982"/>
            <a:ext cx="4572000" cy="313751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439522" indent="-439522">
              <a:buAutoNum type="arabicPeriod" startAt="10"/>
            </a:pPr>
            <a:r>
              <a:rPr lang="en-US" sz="2700" dirty="0"/>
              <a:t>get();</a:t>
            </a:r>
          </a:p>
          <a:p>
            <a:pPr marL="439522" indent="-439522">
              <a:buAutoNum type="arabicPeriod" startAt="10"/>
            </a:pPr>
            <a:r>
              <a:rPr lang="en-US" sz="2700" dirty="0"/>
              <a:t>equals();</a:t>
            </a:r>
          </a:p>
          <a:p>
            <a:pPr marL="439522" indent="-439522">
              <a:buAutoNum type="arabicPeriod" startAt="10"/>
            </a:pPr>
            <a:r>
              <a:rPr lang="en-US" sz="2700" dirty="0" err="1"/>
              <a:t>addAll</a:t>
            </a:r>
            <a:r>
              <a:rPr lang="en-US" sz="2700" dirty="0"/>
              <a:t>();</a:t>
            </a:r>
            <a:endParaRPr lang="en-US" dirty="0" smtClean="0"/>
          </a:p>
          <a:p>
            <a:pPr marL="439522" indent="-439522">
              <a:buAutoNum type="arabicPeriod" startAt="10"/>
            </a:pPr>
            <a:r>
              <a:rPr lang="en-US" sz="2700" dirty="0" err="1"/>
              <a:t>Collections.sort</a:t>
            </a:r>
            <a:r>
              <a:rPr lang="en-US" sz="2700" dirty="0"/>
              <a:t>(</a:t>
            </a:r>
            <a:r>
              <a:rPr lang="en-US" sz="2700" dirty="0" err="1"/>
              <a:t>ArrayList</a:t>
            </a:r>
            <a:r>
              <a:rPr lang="en-US" sz="2700" dirty="0"/>
              <a:t> Name);</a:t>
            </a:r>
          </a:p>
          <a:p>
            <a:pPr marL="439522" indent="-439522">
              <a:buAutoNum type="arabicPeriod" startAt="10"/>
            </a:pPr>
            <a:r>
              <a:rPr lang="en-US" sz="2700" dirty="0" err="1"/>
              <a:t>Collections.sort</a:t>
            </a:r>
            <a:r>
              <a:rPr lang="en-US" sz="2700" dirty="0"/>
              <a:t>(</a:t>
            </a:r>
            <a:r>
              <a:rPr lang="en-US" sz="2700" dirty="0" err="1"/>
              <a:t>ArrayList</a:t>
            </a:r>
            <a:r>
              <a:rPr lang="en-US" sz="2700" dirty="0"/>
              <a:t> </a:t>
            </a:r>
            <a:r>
              <a:rPr lang="en-US" sz="2700" dirty="0" err="1"/>
              <a:t>Name,Collections.reverseOrder</a:t>
            </a:r>
            <a:r>
              <a:rPr lang="en-US" sz="2700" dirty="0"/>
              <a:t>());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401" y="954650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9144000" cy="36004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1" y="934933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 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9144000" cy="3600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96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  <p:bldP spid="9" grpId="0" uiExpand="1" build="p" animBg="1"/>
      <p:bldP spid="1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" y="1657352"/>
            <a:ext cx="9143999" cy="348614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Linked </a:t>
            </a:r>
            <a:r>
              <a:rPr lang="en-US" sz="34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List Initialization &amp; Add Elements : 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chemeClr val="tx1"/>
                </a:solidFill>
              </a:rPr>
              <a:t>1</a:t>
            </a:r>
            <a:r>
              <a:rPr lang="en-US" sz="2700" dirty="0">
                <a:solidFill>
                  <a:schemeClr val="tx1"/>
                </a:solidFill>
              </a:rPr>
              <a:t>. </a:t>
            </a:r>
            <a:r>
              <a:rPr lang="en-US" sz="2700" b="1" dirty="0" smtClean="0">
                <a:solidFill>
                  <a:srgbClr val="C00000"/>
                </a:solidFill>
              </a:rPr>
              <a:t>Linked List </a:t>
            </a:r>
            <a:r>
              <a:rPr lang="en-US" sz="2700" b="1" dirty="0">
                <a:solidFill>
                  <a:srgbClr val="C00000"/>
                </a:solidFill>
              </a:rPr>
              <a:t>Initialization 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smtClean="0">
                <a:solidFill>
                  <a:schemeClr val="tx1"/>
                </a:solidFill>
              </a:rPr>
              <a:t>    </a:t>
            </a:r>
            <a:r>
              <a:rPr lang="en-US" sz="1900" dirty="0" err="1" smtClean="0">
                <a:solidFill>
                  <a:schemeClr val="tx1"/>
                </a:solidFill>
              </a:rPr>
              <a:t>LinkedList</a:t>
            </a:r>
            <a:r>
              <a:rPr lang="en-US" sz="1900" dirty="0" smtClean="0">
                <a:solidFill>
                  <a:schemeClr val="tx1"/>
                </a:solidFill>
              </a:rPr>
              <a:t>[Integer</a:t>
            </a:r>
            <a:r>
              <a:rPr lang="en-US" sz="1900" dirty="0">
                <a:solidFill>
                  <a:schemeClr val="tx1"/>
                </a:solidFill>
              </a:rPr>
              <a:t>] number  = new </a:t>
            </a:r>
            <a:r>
              <a:rPr lang="en-US" sz="1900" dirty="0" err="1" smtClean="0">
                <a:solidFill>
                  <a:schemeClr val="tx1"/>
                </a:solidFill>
              </a:rPr>
              <a:t>LinkedList</a:t>
            </a:r>
            <a:r>
              <a:rPr lang="en-US" sz="1900" dirty="0" smtClean="0">
                <a:solidFill>
                  <a:schemeClr val="tx1"/>
                </a:solidFill>
              </a:rPr>
              <a:t>&lt;Integer&gt;();   or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 smtClean="0">
                <a:solidFill>
                  <a:schemeClr val="tx1"/>
                </a:solidFill>
              </a:rPr>
              <a:t>LinkedList</a:t>
            </a:r>
            <a:r>
              <a:rPr lang="en-US" sz="1900" dirty="0" smtClean="0">
                <a:solidFill>
                  <a:schemeClr val="tx1"/>
                </a:solidFill>
              </a:rPr>
              <a:t>[Double] </a:t>
            </a:r>
            <a:r>
              <a:rPr lang="en-US" sz="1900" dirty="0">
                <a:solidFill>
                  <a:schemeClr val="tx1"/>
                </a:solidFill>
              </a:rPr>
              <a:t>number  = new </a:t>
            </a:r>
            <a:r>
              <a:rPr lang="en-US" sz="1900" dirty="0" err="1" smtClean="0">
                <a:solidFill>
                  <a:schemeClr val="tx1"/>
                </a:solidFill>
              </a:rPr>
              <a:t>LinkedList</a:t>
            </a:r>
            <a:r>
              <a:rPr lang="en-US" sz="1900" dirty="0" smtClean="0">
                <a:solidFill>
                  <a:schemeClr val="tx1"/>
                </a:solidFill>
              </a:rPr>
              <a:t>&lt;Double&gt;();</a:t>
            </a:r>
            <a:endParaRPr lang="en-US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2. </a:t>
            </a:r>
            <a:r>
              <a:rPr lang="en-US" b="1" dirty="0" smtClean="0">
                <a:solidFill>
                  <a:srgbClr val="C00000"/>
                </a:solidFill>
              </a:rPr>
              <a:t>Add Elements in the LinkedList : </a:t>
            </a: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number.add</a:t>
            </a:r>
            <a:r>
              <a:rPr lang="en-US" sz="1600" dirty="0">
                <a:solidFill>
                  <a:schemeClr val="tx1"/>
                </a:solidFill>
              </a:rPr>
              <a:t>(element1);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    	</a:t>
            </a:r>
            <a:r>
              <a:rPr lang="en-US" sz="1600" dirty="0" err="1">
                <a:solidFill>
                  <a:schemeClr val="tx1"/>
                </a:solidFill>
              </a:rPr>
              <a:t>number.add</a:t>
            </a:r>
            <a:r>
              <a:rPr lang="en-US" sz="1600" dirty="0">
                <a:solidFill>
                  <a:schemeClr val="tx1"/>
                </a:solidFill>
              </a:rPr>
              <a:t>(element2);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   	</a:t>
            </a:r>
            <a:r>
              <a:rPr lang="en-US" sz="1600" dirty="0" err="1">
                <a:solidFill>
                  <a:schemeClr val="tx1"/>
                </a:solidFill>
              </a:rPr>
              <a:t>number.add</a:t>
            </a:r>
            <a:r>
              <a:rPr lang="en-US" sz="1600" dirty="0">
                <a:solidFill>
                  <a:schemeClr val="tx1"/>
                </a:solidFill>
              </a:rPr>
              <a:t>(element3);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    	</a:t>
            </a:r>
            <a:r>
              <a:rPr lang="en-US" sz="1600" dirty="0" err="1">
                <a:solidFill>
                  <a:schemeClr val="tx1"/>
                </a:solidFill>
              </a:rPr>
              <a:t>number.add</a:t>
            </a:r>
            <a:r>
              <a:rPr lang="en-US" sz="1600" dirty="0">
                <a:solidFill>
                  <a:schemeClr val="tx1"/>
                </a:solidFill>
              </a:rPr>
              <a:t>(element4</a:t>
            </a:r>
            <a:r>
              <a:rPr lang="en-US" sz="16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	Or,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        	</a:t>
            </a:r>
            <a:r>
              <a:rPr lang="en-US" sz="1500" dirty="0" err="1">
                <a:solidFill>
                  <a:schemeClr val="tx1"/>
                </a:solidFill>
              </a:rPr>
              <a:t>number.add</a:t>
            </a:r>
            <a:r>
              <a:rPr lang="en-US" sz="1500" dirty="0">
                <a:solidFill>
                  <a:schemeClr val="tx1"/>
                </a:solidFill>
              </a:rPr>
              <a:t>(index, element5);</a:t>
            </a:r>
            <a:endParaRPr lang="en-US" sz="15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2700" b="1" dirty="0">
                <a:solidFill>
                  <a:srgbClr val="00B050"/>
                </a:solidFill>
              </a:rPr>
              <a:t>Example </a:t>
            </a:r>
            <a:r>
              <a:rPr lang="en-US" sz="2700" b="1" dirty="0" smtClean="0">
                <a:solidFill>
                  <a:srgbClr val="00B050"/>
                </a:solidFill>
              </a:rPr>
              <a:t>:- </a:t>
            </a:r>
          </a:p>
          <a:p>
            <a:pPr marL="0" indent="0">
              <a:buNone/>
            </a:pPr>
            <a:endParaRPr lang="en-US" sz="27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7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2900" b="1" dirty="0" smtClean="0">
                <a:solidFill>
                  <a:srgbClr val="C00000"/>
                </a:solidFill>
              </a:rPr>
              <a:t>Input : </a:t>
            </a:r>
            <a:endParaRPr lang="en-US" sz="19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19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	</a:t>
            </a:r>
            <a:r>
              <a:rPr lang="en-US" sz="19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	</a:t>
            </a:r>
            <a:r>
              <a:rPr lang="en-US" sz="3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Output : </a:t>
            </a:r>
            <a:r>
              <a:rPr lang="en-US" sz="3400" dirty="0" smtClean="0">
                <a:solidFill>
                  <a:schemeClr val="tx1"/>
                </a:solidFill>
              </a:rPr>
              <a:t>Linked </a:t>
            </a:r>
            <a:r>
              <a:rPr lang="en-US" sz="3400" dirty="0">
                <a:solidFill>
                  <a:schemeClr val="tx1"/>
                </a:solidFill>
              </a:rPr>
              <a:t>List : [94, 43, 65, 23, 43]</a:t>
            </a:r>
          </a:p>
          <a:p>
            <a:pPr marL="714224" indent="-714224">
              <a:buAutoNum type="arabicPeriod"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3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4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Linked </a:t>
            </a:r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List Initialization</a:t>
            </a:r>
          </a:p>
        </p:txBody>
      </p:sp>
      <p:sp>
        <p:nvSpPr>
          <p:cNvPr id="5" name="Bent Arrow 4"/>
          <p:cNvSpPr/>
          <p:nvPr/>
        </p:nvSpPr>
        <p:spPr>
          <a:xfrm>
            <a:off x="2790175" y="3181350"/>
            <a:ext cx="533400" cy="800100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87904" tIns="43952" rIns="87904" bIns="43952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97" y="2495550"/>
            <a:ext cx="5802703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97" y="4248150"/>
            <a:ext cx="5820425" cy="39792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41532" y="4462437"/>
            <a:ext cx="1647175" cy="2601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5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Method of Linked List </a:t>
            </a:r>
            <a:endParaRPr lang="en-US" sz="4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2009394"/>
            <a:ext cx="4572000" cy="3134106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439522" indent="-439522">
              <a:buFont typeface="+mj-lt"/>
              <a:buAutoNum type="arabicPeriod"/>
            </a:pPr>
            <a:r>
              <a:rPr lang="en-US" sz="8300" dirty="0"/>
              <a:t>size();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add();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remove();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removeAll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clear();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isEmpty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contains();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 err="1"/>
              <a:t>indexOf</a:t>
            </a:r>
            <a:r>
              <a:rPr lang="en-US" sz="8300" dirty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300" dirty="0"/>
              <a:t>set();</a:t>
            </a:r>
          </a:p>
          <a:p>
            <a:pPr marL="439522" indent="-439522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85649" y="2005982"/>
            <a:ext cx="4572000" cy="313751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439522" indent="-439522">
              <a:buAutoNum type="arabicPeriod" startAt="10"/>
            </a:pPr>
            <a:r>
              <a:rPr lang="en-US" sz="2700" dirty="0"/>
              <a:t>get();</a:t>
            </a:r>
          </a:p>
          <a:p>
            <a:pPr marL="439522" indent="-439522">
              <a:buAutoNum type="arabicPeriod" startAt="10"/>
            </a:pPr>
            <a:r>
              <a:rPr lang="en-US" sz="2700" dirty="0"/>
              <a:t>equals();</a:t>
            </a:r>
          </a:p>
          <a:p>
            <a:pPr marL="439522" indent="-439522">
              <a:buAutoNum type="arabicPeriod" startAt="10"/>
            </a:pPr>
            <a:r>
              <a:rPr lang="en-US" sz="2700" dirty="0" err="1"/>
              <a:t>addAll</a:t>
            </a:r>
            <a:r>
              <a:rPr lang="en-US" sz="2700" dirty="0"/>
              <a:t>();</a:t>
            </a:r>
            <a:endParaRPr lang="en-US" dirty="0" smtClean="0"/>
          </a:p>
          <a:p>
            <a:pPr marL="439522" indent="-439522">
              <a:buAutoNum type="arabicPeriod" startAt="10"/>
            </a:pPr>
            <a:r>
              <a:rPr lang="en-US" sz="2700" dirty="0" err="1" smtClean="0"/>
              <a:t>Collections.sort</a:t>
            </a:r>
            <a:r>
              <a:rPr lang="en-US" sz="2700" dirty="0" smtClean="0"/>
              <a:t>(</a:t>
            </a:r>
            <a:r>
              <a:rPr lang="en-US" sz="2700" dirty="0" err="1" smtClean="0"/>
              <a:t>LinkedList</a:t>
            </a:r>
            <a:r>
              <a:rPr lang="en-US" sz="2700" dirty="0" smtClean="0"/>
              <a:t> </a:t>
            </a:r>
            <a:r>
              <a:rPr lang="en-US" sz="2700" dirty="0"/>
              <a:t>Name);</a:t>
            </a:r>
          </a:p>
          <a:p>
            <a:pPr marL="439522" indent="-439522">
              <a:buAutoNum type="arabicPeriod" startAt="10"/>
            </a:pPr>
            <a:r>
              <a:rPr lang="en-US" sz="2700" dirty="0" err="1" smtClean="0"/>
              <a:t>Collections.sort</a:t>
            </a:r>
            <a:r>
              <a:rPr lang="en-US" sz="2700" dirty="0" smtClean="0"/>
              <a:t>(</a:t>
            </a:r>
            <a:r>
              <a:rPr lang="en-US" sz="2700" dirty="0" err="1" smtClean="0"/>
              <a:t>LinkedList</a:t>
            </a:r>
            <a:r>
              <a:rPr lang="en-US" sz="2700" dirty="0" smtClean="0"/>
              <a:t> </a:t>
            </a:r>
            <a:r>
              <a:rPr lang="en-US" sz="2700" dirty="0" err="1"/>
              <a:t>Name,Collections.reverseOrder</a:t>
            </a:r>
            <a:r>
              <a:rPr lang="en-US" sz="2700" dirty="0"/>
              <a:t>());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401" y="954650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742"/>
            <a:ext cx="9144000" cy="34537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7401" y="954650"/>
            <a:ext cx="4606688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 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186"/>
            <a:ext cx="9144000" cy="345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88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  <p:bldP spid="9" grpId="0" uiExpand="1" build="p" animBg="1"/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US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HashSet Related to LinkedList.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C00000"/>
                </a:solidFill>
              </a:rPr>
              <a:t>    HashSet don’t count same value.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C00000"/>
                </a:solidFill>
              </a:rPr>
              <a:t>(It Sorting by Alphabet)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1" y="253747"/>
            <a:ext cx="8229600" cy="939546"/>
          </a:xfrm>
        </p:spPr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9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HashSet</a:t>
            </a:r>
            <a:endParaRPr lang="en-US" sz="9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15049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672"/>
            <a:ext cx="9144000" cy="29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038600" y="333375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Not Count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 rot="10403145">
            <a:off x="2590800" y="3667125"/>
            <a:ext cx="1447800" cy="18984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367401"/>
            <a:ext cx="3819146" cy="36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Java basic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Java Variables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Java Data Types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Java Type Casting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Java Operator.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Java Strings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 Java Math.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 Java Switch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 Java Loop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Java Break/ Continue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Java </a:t>
            </a:r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Java Methods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Method Overloading, </a:t>
            </a:r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Overwriting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Java Recursion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 Java OOP (8- Features)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 Encapsulation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 Inheritance (5-Types)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 Polymorphism (2-Types)</a:t>
            </a:r>
          </a:p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 Abstraction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867400" y="1428750"/>
            <a:ext cx="3822193" cy="3657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 Interface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 User Input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 Java Date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 List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List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Map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26.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Set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 Java Iterator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28. Wrapper Classes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29. Java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 Java Files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31. Number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 Final Keyword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33. Final Method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34. Number Conversion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35. Return Method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36. This Keyword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37. Type Casting </a:t>
            </a:r>
          </a:p>
        </p:txBody>
      </p:sp>
    </p:spTree>
    <p:extLst>
      <p:ext uri="{BB962C8B-B14F-4D97-AF65-F5344CB8AC3E}">
        <p14:creationId xmlns:p14="http://schemas.microsoft.com/office/powerpoint/2010/main" val="29744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9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HashMap</a:t>
            </a:r>
            <a:endParaRPr lang="en-US" sz="9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396484"/>
            <a:ext cx="4606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Output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US" b="1" dirty="0" smtClean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HashMap don’t count same value.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4"/>
            <a:ext cx="9144000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3733800" y="314598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Same Index One Value Count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Notched Right Arrow 13"/>
          <p:cNvSpPr/>
          <p:nvPr/>
        </p:nvSpPr>
        <p:spPr>
          <a:xfrm rot="10800000">
            <a:off x="3352800" y="3238316"/>
            <a:ext cx="533400" cy="1846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3999" cy="3105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79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- 7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65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3147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String create by  three method / class </a:t>
            </a:r>
            <a:r>
              <a:rPr lang="en-US" sz="3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such as :-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class.</a:t>
            </a:r>
            <a:endParaRPr lang="en-US" sz="3600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Buffer class.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Builder </a:t>
            </a:r>
            <a:r>
              <a:rPr lang="en-US" sz="3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class.</a:t>
            </a:r>
            <a:endParaRPr lang="en-US" sz="3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9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String</a:t>
            </a:r>
            <a:endParaRPr lang="en-US" sz="9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19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3147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Several types of String class create &amp; Initialization :</a:t>
            </a:r>
            <a:endParaRPr lang="en-US" sz="3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str1 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new String("</a:t>
            </a:r>
            <a:r>
              <a:rPr lang="en-US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Rahatul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Islam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");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str2 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"</a:t>
            </a:r>
            <a:r>
              <a:rPr lang="en-US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Rahatul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Islam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";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char[] 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str3 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{'R', 'a', 'h', 'a', 't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it-IT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,' ','I','s','l','a','m'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String[] </a:t>
            </a:r>
            <a:r>
              <a:rPr lang="en-US" sz="3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str4 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{"</a:t>
            </a:r>
            <a:r>
              <a:rPr lang="en-US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Rahatul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", "Rahat", "</a:t>
            </a:r>
            <a:r>
              <a:rPr lang="en-US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Ratul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", "</a:t>
            </a:r>
            <a:r>
              <a:rPr lang="en-US" sz="32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Raju</a:t>
            </a:r>
            <a:r>
              <a:rPr lang="en-US" sz="32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", "Rabbi"};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String Class Initialization</a:t>
            </a:r>
            <a:endParaRPr lang="en-US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1" y="11070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</a:t>
            </a:r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1" y="1107051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&lt;Output 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143"/>
            <a:ext cx="9144000" cy="3301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144"/>
            <a:ext cx="9144000" cy="3301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40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733550"/>
            <a:ext cx="9144000" cy="3409951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Get input into User for String are two method such </a:t>
            </a:r>
            <a:r>
              <a: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as </a:t>
            </a:r>
            <a:r>
              <a:rPr 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:-</a:t>
            </a:r>
            <a:endParaRPr lang="en-US" sz="2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B05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581150"/>
          </a:xfrm>
        </p:spPr>
        <p:txBody>
          <a:bodyPr>
            <a:noAutofit/>
          </a:bodyPr>
          <a:lstStyle/>
          <a:p>
            <a:r>
              <a:rPr 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Get Input into User For String</a:t>
            </a:r>
            <a:endParaRPr lang="en-US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6688" y="2190749"/>
            <a:ext cx="4537312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Example-2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907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Example-1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842"/>
            <a:ext cx="4614435" cy="2217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88" y="2925842"/>
            <a:ext cx="4537312" cy="22176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606688" y="2930774"/>
            <a:ext cx="0" cy="215557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70852" y="4774316"/>
            <a:ext cx="309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Note . </a:t>
            </a:r>
            <a:r>
              <a:rPr lang="en-US" b="1" i="1" dirty="0" smtClean="0">
                <a:solidFill>
                  <a:srgbClr val="FF0000"/>
                </a:solidFill>
              </a:rPr>
              <a:t>Problem Search </a:t>
            </a:r>
            <a:r>
              <a:rPr lang="en-US" b="1" i="1" dirty="0">
                <a:solidFill>
                  <a:srgbClr val="FF0000"/>
                </a:solidFill>
              </a:rPr>
              <a:t>G</a:t>
            </a:r>
            <a:r>
              <a:rPr lang="en-US" b="1" i="1" dirty="0" smtClean="0">
                <a:solidFill>
                  <a:srgbClr val="FF0000"/>
                </a:solidFill>
              </a:rPr>
              <a:t>oogle.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2057400" y="3562350"/>
            <a:ext cx="1062915" cy="12119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4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/>
      <p:bldP spid="4" grpId="0" animBg="1"/>
      <p:bldP spid="5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44" y="253747"/>
            <a:ext cx="9149316" cy="939546"/>
          </a:xfrm>
        </p:spPr>
        <p:txBody>
          <a:bodyPr>
            <a:noAutofit/>
          </a:bodyPr>
          <a:lstStyle/>
          <a:p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Method of 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String Class</a:t>
            </a:r>
            <a:endParaRPr lang="en-US" sz="5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1809750"/>
            <a:ext cx="4572000" cy="33337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439522" indent="-439522">
              <a:buFont typeface="+mj-lt"/>
              <a:buAutoNum type="arabicPeriod"/>
            </a:pPr>
            <a:r>
              <a:rPr lang="en-US" sz="8000" dirty="0" smtClean="0"/>
              <a:t>length;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000" dirty="0"/>
              <a:t>l</a:t>
            </a:r>
            <a:r>
              <a:rPr lang="en-US" sz="8000" dirty="0" smtClean="0"/>
              <a:t>ength()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r>
              <a:rPr lang="en-US" sz="8000" dirty="0" smtClean="0"/>
              <a:t>equals();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r>
              <a:rPr lang="en-US" sz="8000" dirty="0" err="1" smtClean="0"/>
              <a:t>equalsIgnoreCase</a:t>
            </a:r>
            <a:r>
              <a:rPr lang="en-US" sz="8000" dirty="0" smtClean="0"/>
              <a:t>();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r>
              <a:rPr lang="en-US" sz="8000" dirty="0" smtClean="0"/>
              <a:t>contains();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r>
              <a:rPr lang="en-US" sz="8000" dirty="0" err="1"/>
              <a:t>isEmpty</a:t>
            </a:r>
            <a:r>
              <a:rPr lang="en-US" sz="8000" dirty="0" smtClean="0"/>
              <a:t>();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r>
              <a:rPr lang="en-US" sz="8000" dirty="0" err="1" smtClean="0"/>
              <a:t>Concat</a:t>
            </a:r>
            <a:r>
              <a:rPr lang="en-US" sz="8000" dirty="0" smtClean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000" dirty="0" err="1" smtClean="0"/>
              <a:t>toUpperCase</a:t>
            </a:r>
            <a:r>
              <a:rPr lang="en-US" sz="8000" dirty="0" smtClean="0"/>
              <a:t>();</a:t>
            </a:r>
          </a:p>
          <a:p>
            <a:pPr marL="439522" indent="-439522">
              <a:buFont typeface="+mj-lt"/>
              <a:buAutoNum type="arabicPeriod"/>
            </a:pPr>
            <a:r>
              <a:rPr lang="en-US" sz="8000" dirty="0" err="1" smtClean="0"/>
              <a:t>toLowerCase</a:t>
            </a:r>
            <a:r>
              <a:rPr lang="en-US" sz="8000" dirty="0" smtClean="0"/>
              <a:t>();</a:t>
            </a:r>
            <a:endParaRPr lang="en-US" sz="8000" dirty="0"/>
          </a:p>
          <a:p>
            <a:pPr marL="439522" indent="-439522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0" y="1809750"/>
            <a:ext cx="4585649" cy="3333751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39522" indent="-439522">
              <a:buAutoNum type="arabicPeriod" startAt="10"/>
            </a:pPr>
            <a:r>
              <a:rPr lang="en-US" sz="1600" dirty="0" err="1" smtClean="0"/>
              <a:t>startsWith</a:t>
            </a:r>
            <a:r>
              <a:rPr lang="en-US" sz="1600" dirty="0" smtClean="0"/>
              <a:t>();</a:t>
            </a:r>
            <a:endParaRPr lang="en-US" sz="1600" dirty="0"/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endsWith</a:t>
            </a:r>
            <a:r>
              <a:rPr lang="en-US" sz="1600" dirty="0" smtClean="0"/>
              <a:t>();</a:t>
            </a:r>
            <a:endParaRPr lang="en-US" sz="1600" dirty="0"/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charAt</a:t>
            </a:r>
            <a:r>
              <a:rPr lang="en-US" sz="1600" dirty="0" smtClean="0"/>
              <a:t>();</a:t>
            </a:r>
            <a:endParaRPr lang="en-US" sz="1400" dirty="0" smtClean="0"/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charPointAt</a:t>
            </a:r>
            <a:r>
              <a:rPr lang="en-US" sz="1600" dirty="0" smtClean="0"/>
              <a:t>();</a:t>
            </a:r>
            <a:endParaRPr lang="en-US" sz="1600" dirty="0"/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indexOf</a:t>
            </a:r>
            <a:r>
              <a:rPr lang="en-US" sz="1600" dirty="0" smtClean="0"/>
              <a:t>();</a:t>
            </a:r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lastIndexOf</a:t>
            </a:r>
            <a:r>
              <a:rPr lang="en-US" sz="1600" dirty="0" smtClean="0"/>
              <a:t>();</a:t>
            </a:r>
          </a:p>
          <a:p>
            <a:pPr marL="439522" indent="-439522">
              <a:buAutoNum type="arabicPeriod" startAt="10"/>
            </a:pPr>
            <a:r>
              <a:rPr lang="en-US" sz="1600" dirty="0"/>
              <a:t>t</a:t>
            </a:r>
            <a:r>
              <a:rPr lang="en-US" sz="1600" dirty="0" smtClean="0"/>
              <a:t>rim();</a:t>
            </a:r>
          </a:p>
          <a:p>
            <a:pPr marL="439522" indent="-439522">
              <a:buAutoNum type="arabicPeriod" startAt="10"/>
            </a:pPr>
            <a:r>
              <a:rPr lang="en-US" sz="1600" dirty="0" smtClean="0"/>
              <a:t>replace();</a:t>
            </a:r>
          </a:p>
          <a:p>
            <a:pPr marL="439522" indent="-439522">
              <a:buAutoNum type="arabicPeriod" startAt="10"/>
            </a:pPr>
            <a:r>
              <a:rPr lang="en-US" sz="1600" dirty="0" err="1" smtClean="0"/>
              <a:t>replaceAll</a:t>
            </a:r>
            <a:r>
              <a:rPr lang="en-US" sz="1600" dirty="0" smtClean="0"/>
              <a:t>();</a:t>
            </a:r>
          </a:p>
          <a:p>
            <a:pPr marL="439522" indent="-439522">
              <a:buAutoNum type="arabicPeriod" startAt="10"/>
            </a:pPr>
            <a:r>
              <a:rPr lang="en-US" sz="1600" dirty="0" smtClean="0"/>
              <a:t>split();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-1772" y="1150857"/>
            <a:ext cx="9145772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- 1&gt;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" y="1888164"/>
            <a:ext cx="9147544" cy="3255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" y="1888164"/>
            <a:ext cx="9147544" cy="3255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0" y="1153071"/>
            <a:ext cx="9145772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&lt;Output - 1&gt;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153071"/>
            <a:ext cx="9145772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- 2&gt;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164"/>
            <a:ext cx="9142228" cy="3255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3544" y="1150856"/>
            <a:ext cx="9145772" cy="7350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&lt;Output - 2&gt;</a:t>
            </a:r>
            <a:endParaRPr lang="en-US" sz="4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" y="1888164"/>
            <a:ext cx="9149316" cy="32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01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  <p:bldP spid="9" grpId="0" build="p" animBg="1"/>
      <p:bldP spid="12" grpId="0" animBg="1"/>
      <p:bldP spid="16" grpId="0" animBg="1"/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43"/>
            <a:ext cx="9144000" cy="3132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544" y="253747"/>
            <a:ext cx="9149316" cy="939546"/>
          </a:xfrm>
        </p:spPr>
        <p:txBody>
          <a:bodyPr>
            <a:noAutofit/>
          </a:bodyPr>
          <a:lstStyle/>
          <a:p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toString Method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2763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13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44" y="253747"/>
            <a:ext cx="9149316" cy="939546"/>
          </a:xfrm>
        </p:spPr>
        <p:txBody>
          <a:bodyPr>
            <a:noAutofit/>
          </a:bodyPr>
          <a:lstStyle/>
          <a:p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Method of </a:t>
            </a:r>
            <a:r>
              <a:rPr lang="en-US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String Buffer &amp; Builder Class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1809750"/>
            <a:ext cx="4572000" cy="33337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SetLength();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a</a:t>
            </a:r>
            <a:r>
              <a:rPr lang="en-US" sz="4400" dirty="0" smtClean="0"/>
              <a:t>ppend();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delete();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39522" indent="-439522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0" y="1809750"/>
            <a:ext cx="4585649" cy="3333751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4800" dirty="0"/>
              <a:t>reverse</a:t>
            </a:r>
            <a:r>
              <a:rPr lang="en-US" sz="4800" dirty="0" smtClean="0"/>
              <a:t>();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4800" dirty="0" smtClean="0"/>
              <a:t>replace();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-8860" y="1276350"/>
            <a:ext cx="9152860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- 1&gt;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" y="1273971"/>
            <a:ext cx="9143999" cy="7350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&lt;Output - 1&gt;</a:t>
            </a:r>
            <a:endParaRPr lang="en-US" sz="42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1" y="2011442"/>
            <a:ext cx="9136912" cy="3132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2" y="2009064"/>
            <a:ext cx="9170581" cy="3132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-1" y="1283882"/>
            <a:ext cx="9143999" cy="7350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&lt;Example - </a:t>
            </a:r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2&gt;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5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2" y="2018974"/>
            <a:ext cx="9197165" cy="3122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-26581" y="1294513"/>
            <a:ext cx="9170582" cy="7350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&lt;Output - 2&gt;</a:t>
            </a:r>
            <a:endParaRPr lang="en-US" sz="4200" b="1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2" y="2029606"/>
            <a:ext cx="9197165" cy="3111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625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  <p:bldP spid="9" grpId="0" build="p" animBg="1"/>
      <p:bldP spid="12" grpId="0" animBg="1"/>
      <p:bldP spid="16" grpId="0" animBg="1"/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3147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Wrapper classes are used to convert primitive into object and object into primitive data type .</a:t>
            </a:r>
          </a:p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This is use two method such 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:-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rgbClr val="C00000"/>
                </a:solidFill>
              </a:rPr>
              <a:t>Auto boxing -&gt;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Converting primitive data type to object.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rgbClr val="C00000"/>
                </a:solidFill>
              </a:rPr>
              <a:t>Unboxing -&gt; </a:t>
            </a:r>
            <a:r>
              <a:rPr lang="en-US" sz="2800" dirty="0" smtClean="0">
                <a:solidFill>
                  <a:schemeClr val="tx1"/>
                </a:solidFill>
              </a:rPr>
              <a:t>Converting object to primitive data type.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Wrapper Class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5" t="45321" r="5603" b="1245"/>
          <a:stretch/>
        </p:blipFill>
        <p:spPr>
          <a:xfrm>
            <a:off x="0" y="1885950"/>
            <a:ext cx="9174126" cy="325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773" y="1884011"/>
            <a:ext cx="4585290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Example-1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5665" y="1892431"/>
            <a:ext cx="4578336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Example-2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271" y="1871606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Auto boxing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6305" y="1871605"/>
            <a:ext cx="4578335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Unboxing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6" y="2627521"/>
            <a:ext cx="4565664" cy="25159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93" y="2627521"/>
            <a:ext cx="4620733" cy="25159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546305" y="2627524"/>
            <a:ext cx="0" cy="25159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Section-2</a:t>
            </a:r>
            <a:endParaRPr lang="en-US" sz="8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92431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Primitive to String data type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5665" y="1892431"/>
            <a:ext cx="4578336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String to Primitive data </a:t>
            </a:r>
            <a:r>
              <a:rPr lang="en-US" sz="2800" b="1" dirty="0">
                <a:solidFill>
                  <a:srgbClr val="C00000"/>
                </a:solidFill>
              </a:rPr>
              <a:t>type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12080"/>
            <a:ext cx="4565666" cy="2731419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65" y="2412081"/>
            <a:ext cx="4597695" cy="273141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46305" y="2412081"/>
            <a:ext cx="0" cy="27314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6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- 1</a:t>
            </a: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4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Convert Number</a:t>
            </a:r>
            <a:endParaRPr lang="en-US" sz="6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92431"/>
            <a:ext cx="4585290" cy="4580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Decimal into Binary, Octal, Hex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5665" y="1892431"/>
            <a:ext cx="4578336" cy="4580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Binary, Octal, Hex into </a:t>
            </a:r>
            <a:r>
              <a:rPr lang="en-US" sz="2400" b="1" dirty="0">
                <a:solidFill>
                  <a:srgbClr val="C00000"/>
                </a:solidFill>
              </a:rPr>
              <a:t>Decimal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516"/>
            <a:ext cx="4565665" cy="279298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10" y="2343150"/>
            <a:ext cx="4585290" cy="280034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46305" y="2412081"/>
            <a:ext cx="0" cy="27314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823500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Output-1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710" y="1830875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Output-2</a:t>
            </a:r>
            <a:endParaRPr 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8710" y="2416068"/>
            <a:ext cx="0" cy="272743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43150"/>
            <a:ext cx="4546304" cy="2800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90" y="2350525"/>
            <a:ext cx="4558710" cy="2792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11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Date &amp; Time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92431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Date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5665" y="1892431"/>
            <a:ext cx="4578336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Time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61" y="2350516"/>
            <a:ext cx="4565666" cy="279298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65" y="2343150"/>
            <a:ext cx="4597695" cy="280034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46305" y="2412081"/>
            <a:ext cx="0" cy="27314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7087" y="1892431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Output-1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7087" y="2412081"/>
            <a:ext cx="4553392" cy="286232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Today </a:t>
            </a:r>
            <a:r>
              <a:rPr lang="en-US" b="1" dirty="0">
                <a:solidFill>
                  <a:srgbClr val="FF0000"/>
                </a:solidFill>
              </a:rPr>
              <a:t>Date is : </a:t>
            </a:r>
            <a:r>
              <a:rPr lang="en-US" b="1" dirty="0" smtClean="0">
                <a:solidFill>
                  <a:srgbClr val="FF0000"/>
                </a:solidFill>
              </a:rPr>
              <a:t>16/06/2020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5985" y="2401890"/>
            <a:ext cx="4597695" cy="286232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Now, Today Time is : </a:t>
            </a:r>
            <a:r>
              <a:rPr lang="en-US" b="1" dirty="0" smtClean="0">
                <a:solidFill>
                  <a:srgbClr val="FF0000"/>
                </a:solidFill>
              </a:rPr>
              <a:t>12:13:14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58710" y="1892430"/>
            <a:ext cx="4585290" cy="519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Output-2</a:t>
            </a:r>
            <a:endParaRPr 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8710" y="2416068"/>
            <a:ext cx="0" cy="272743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2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042"/>
            <a:ext cx="9143999" cy="2522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Random Number</a:t>
            </a:r>
            <a:endParaRPr lang="en-US" sz="6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85950"/>
            <a:ext cx="9170582" cy="7350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solidFill>
                  <a:srgbClr val="C00000"/>
                </a:solidFill>
              </a:rPr>
              <a:t>&lt;Example&gt;</a:t>
            </a:r>
            <a:endParaRPr lang="en-US" sz="4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JAVA Programs</a:t>
            </a:r>
            <a:endParaRPr lang="en-US" sz="9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2286001"/>
            <a:ext cx="7772400" cy="16573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7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Problem - </a:t>
            </a:r>
            <a:r>
              <a:rPr lang="en-US" sz="7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</a:t>
            </a:r>
            <a:endParaRPr lang="en-US" sz="7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8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50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9144000" cy="31813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9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OOP</a:t>
            </a:r>
            <a:endParaRPr lang="en-US" sz="9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706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9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Class</a:t>
            </a:r>
            <a:endParaRPr lang="en-US" sz="9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What is </a:t>
            </a:r>
            <a:r>
              <a:rPr lang="en-US" sz="2400" b="1" dirty="0" smtClean="0">
                <a:solidFill>
                  <a:srgbClr val="FF0000"/>
                </a:solidFill>
              </a:rPr>
              <a:t>Class ? 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 smtClean="0"/>
              <a:t>A class is blue print or template from which individual objects are created.</a:t>
            </a:r>
          </a:p>
          <a:p>
            <a:endParaRPr lang="en-US" sz="2400" b="1" i="1" dirty="0" smtClean="0"/>
          </a:p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declaration : </a:t>
            </a:r>
            <a:endParaRPr lang="en-US" sz="3200" b="1" i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98" y="3181350"/>
            <a:ext cx="5638095" cy="1978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475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Constructor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Types of Constructor :</a:t>
            </a:r>
          </a:p>
          <a:p>
            <a:pPr marL="0" indent="0">
              <a:buNone/>
            </a:pPr>
            <a:endParaRPr lang="en-US" sz="2400" b="1" i="1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09086"/>
              </p:ext>
            </p:extLst>
          </p:nvPr>
        </p:nvGraphicFramePr>
        <p:xfrm>
          <a:off x="3048000" y="2543840"/>
          <a:ext cx="2209799" cy="4572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20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2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Constructor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827"/>
              </p:ext>
            </p:extLst>
          </p:nvPr>
        </p:nvGraphicFramePr>
        <p:xfrm>
          <a:off x="872755" y="3638550"/>
          <a:ext cx="2521689" cy="4572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52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2060"/>
                          </a:solidFill>
                        </a:rPr>
                        <a:t>Default Constructor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17835"/>
              </p:ext>
            </p:extLst>
          </p:nvPr>
        </p:nvGraphicFramePr>
        <p:xfrm>
          <a:off x="4953000" y="3638550"/>
          <a:ext cx="2971800" cy="45720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Parameterized Constructor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Left-Right-Up Arrow 9"/>
          <p:cNvSpPr/>
          <p:nvPr/>
        </p:nvSpPr>
        <p:spPr>
          <a:xfrm>
            <a:off x="3429000" y="3028950"/>
            <a:ext cx="1447800" cy="1066800"/>
          </a:xfrm>
          <a:prstGeom prst="leftRightUpArrow">
            <a:avLst>
              <a:gd name="adj1" fmla="val 9053"/>
              <a:gd name="adj2" fmla="val 20016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Constructor &amp; Method</a:t>
            </a:r>
            <a:endParaRPr lang="en-US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58" t="43929" r="21512"/>
          <a:stretch/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69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Keyword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Static keyword used three ways such as :-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C00000"/>
                </a:solidFill>
              </a:rPr>
              <a:t>Static variable -&gt; </a:t>
            </a:r>
            <a:r>
              <a:rPr lang="en-US" sz="1800" i="1" dirty="0" smtClean="0"/>
              <a:t>Static variable is not related to object. It is related to class. Using static member can’t create object but it call by the class using dot(.) operator. </a:t>
            </a:r>
            <a:r>
              <a:rPr lang="en-US" sz="1100" i="1" dirty="0" smtClean="0">
                <a:solidFill>
                  <a:srgbClr val="FF0000"/>
                </a:solidFill>
              </a:rPr>
              <a:t>ex-Student 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i="1" dirty="0" smtClean="0">
                <a:solidFill>
                  <a:srgbClr val="C00000"/>
                </a:solidFill>
              </a:rPr>
              <a:t>Static method : </a:t>
            </a:r>
          </a:p>
          <a:p>
            <a:pPr marL="290269" lvl="1" indent="0">
              <a:buNone/>
            </a:pPr>
            <a:r>
              <a:rPr lang="en-US" sz="2200" i="1" dirty="0" smtClean="0"/>
              <a:t>i) Static method can’t use non static member.</a:t>
            </a:r>
          </a:p>
          <a:p>
            <a:pPr marL="290269" lvl="1" indent="0">
              <a:buNone/>
            </a:pPr>
            <a:r>
              <a:rPr lang="en-US" sz="2200" i="1" dirty="0" smtClean="0"/>
              <a:t>ii) “this” and “super” keyword can’t be used  here.</a:t>
            </a:r>
            <a:endParaRPr lang="en-US" sz="2200" b="1" i="1" dirty="0" smtClean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1" i="1" dirty="0" smtClean="0">
                <a:solidFill>
                  <a:srgbClr val="C00000"/>
                </a:solidFill>
              </a:rPr>
              <a:t>Static block-&gt; </a:t>
            </a:r>
            <a:r>
              <a:rPr lang="en-US" sz="2000" i="1" dirty="0" smtClean="0"/>
              <a:t>At First it is called then another or main function called.</a:t>
            </a:r>
            <a:endParaRPr lang="en-US" sz="2400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Variable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77" y="2006601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Types of Variable :</a:t>
            </a:r>
          </a:p>
          <a:p>
            <a:r>
              <a:rPr lang="en-US" sz="2400" i="1" dirty="0" smtClean="0">
                <a:solidFill>
                  <a:schemeClr val="tx1"/>
                </a:solidFill>
              </a:rPr>
              <a:t>There are three types of variable in JAVA.</a:t>
            </a:r>
          </a:p>
          <a:p>
            <a:pPr marL="0" indent="0">
              <a:buNone/>
            </a:pPr>
            <a:endParaRPr lang="en-US" sz="2400" b="1" i="1" dirty="0" smtClean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6694279"/>
              </p:ext>
            </p:extLst>
          </p:nvPr>
        </p:nvGraphicFramePr>
        <p:xfrm>
          <a:off x="2590800" y="2266951"/>
          <a:ext cx="6553200" cy="287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2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14450"/>
            <a:ext cx="9144000" cy="38290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is Basic Structure of JAVA programs ?</a:t>
            </a:r>
          </a:p>
          <a:p>
            <a:r>
              <a: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:-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Basic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43151"/>
            <a:ext cx="9144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Type Conversion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917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Variable length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CC99"/>
                </a:solidFill>
              </a:rPr>
              <a:t>Variable length arguments is also called Varargs method.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What is </a:t>
            </a:r>
            <a:r>
              <a:rPr lang="en-US" sz="2400" b="1" dirty="0" smtClean="0">
                <a:solidFill>
                  <a:srgbClr val="FF0000"/>
                </a:solidFill>
              </a:rPr>
              <a:t>Varargs ?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 smtClean="0"/>
              <a:t>A method that takes a variable number of arguments is called a varargs method.</a:t>
            </a:r>
            <a:endParaRPr lang="en-US" sz="2400" b="1" i="1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998"/>
            <a:ext cx="9144000" cy="3062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Output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998"/>
            <a:ext cx="9144000" cy="306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65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Argument Pass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CC99"/>
                </a:solidFill>
              </a:rPr>
              <a:t>There are two ways to pass an argument.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Call-by-value/ pass-by-value.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Call-by-reference/ pass-by-reference</a:t>
            </a:r>
            <a:endParaRPr lang="en-US" i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6955" y="1871605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Call-by-value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8709" y="1871606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Call-by-reference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>
            <a:endCxn id="2" idx="2"/>
          </p:cNvCxnSpPr>
          <p:nvPr/>
        </p:nvCxnSpPr>
        <p:spPr>
          <a:xfrm>
            <a:off x="4558709" y="2606699"/>
            <a:ext cx="13291" cy="2536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25676"/>
          <a:stretch/>
        </p:blipFill>
        <p:spPr>
          <a:xfrm>
            <a:off x="-6955" y="2606699"/>
            <a:ext cx="4565663" cy="253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t="12317" r="1396"/>
          <a:stretch/>
        </p:blipFill>
        <p:spPr>
          <a:xfrm>
            <a:off x="4587196" y="2620852"/>
            <a:ext cx="4565664" cy="2536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14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Call-by-value &amp; Call-by-reference</a:t>
            </a:r>
            <a:endParaRPr 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" t="35916" r="8885" b="3412"/>
          <a:stretch/>
        </p:blipFill>
        <p:spPr>
          <a:xfrm>
            <a:off x="-76200" y="2606699"/>
            <a:ext cx="4594151" cy="253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-6955" y="1871605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Call-by-value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8709" y="1871606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Call-by-reference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8709" y="2606698"/>
            <a:ext cx="0" cy="25368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40272" r="8151" b="11879"/>
          <a:stretch/>
        </p:blipFill>
        <p:spPr>
          <a:xfrm>
            <a:off x="4648200" y="2606699"/>
            <a:ext cx="4476173" cy="2536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103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Core concepts in OOP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There are Four core concepts in OOP.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29738" r="3559"/>
          <a:stretch/>
        </p:blipFill>
        <p:spPr>
          <a:xfrm>
            <a:off x="0" y="2647950"/>
            <a:ext cx="9143999" cy="2495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FF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67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Access Modifier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C00000"/>
                </a:solidFill>
              </a:rPr>
              <a:t>There are Four types of access modifier in JAVA 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private.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default.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protected.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public.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3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5" b="2292"/>
          <a:stretch/>
        </p:blipFill>
        <p:spPr>
          <a:xfrm>
            <a:off x="0" y="2060058"/>
            <a:ext cx="9144000" cy="3083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4"/>
            <a:ext cx="9144000" cy="3112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22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uiExpand="1" build="allAtOnce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Encapsulation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26532"/>
          <a:stretch/>
        </p:blipFill>
        <p:spPr>
          <a:xfrm>
            <a:off x="0" y="2087643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7"/>
          <a:stretch/>
        </p:blipFill>
        <p:spPr>
          <a:xfrm>
            <a:off x="0" y="2087642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20662" r="3303" b="2"/>
          <a:stretch/>
        </p:blipFill>
        <p:spPr>
          <a:xfrm>
            <a:off x="0" y="2087643"/>
            <a:ext cx="9144000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0" y="2087643"/>
            <a:ext cx="9144000" cy="329320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How to do Encapsulation ?</a:t>
            </a:r>
            <a:endParaRPr lang="en-US" sz="6000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i="1" dirty="0" smtClean="0"/>
              <a:t>Declare the variables as private.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i="1" dirty="0" smtClean="0"/>
              <a:t>Provide public setter &amp; getter method to modify and get the variables value.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 smtClean="0"/>
          </a:p>
          <a:p>
            <a:pPr marL="457200" indent="-457200">
              <a:buFont typeface="+mj-lt"/>
              <a:buAutoNum type="arabicPeriod"/>
            </a:pPr>
            <a:endParaRPr lang="en-US" sz="2000" i="1" dirty="0" smtClean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1359358"/>
            <a:ext cx="686154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Benefits of Encapsulation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087642"/>
            <a:ext cx="9144000" cy="3046988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i="1" dirty="0" smtClean="0"/>
              <a:t>Provides data hiding.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/>
              <a:t>Reusability.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/>
              <a:t>Code can be modified without breaking the code.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rgbClr val="FF0000"/>
                </a:solidFill>
              </a:rPr>
              <a:t>Maintainability : </a:t>
            </a:r>
            <a:r>
              <a:rPr lang="en-US" sz="3200" i="1" dirty="0"/>
              <a:t>Hiding implementation details reduces complexity</a:t>
            </a:r>
            <a:r>
              <a:rPr lang="en-US" sz="3200" i="1" dirty="0" smtClean="0"/>
              <a:t>.</a:t>
            </a:r>
            <a:endParaRPr lang="en-US" sz="3200" i="1" dirty="0"/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230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26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1" grpId="0" animBg="1"/>
      <p:bldP spid="12" grpId="0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instanceof Operator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t="27970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09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super Keyword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3" b="4929"/>
          <a:stretch/>
        </p:blipFill>
        <p:spPr>
          <a:xfrm>
            <a:off x="0" y="1962150"/>
            <a:ext cx="9143999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514600" y="302895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 : Details Example inheritance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Inheritance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9" r="2111" b="8523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252707" y="125231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1"/>
            <a:ext cx="9144000" cy="3171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0" y="1976771"/>
            <a:ext cx="9144000" cy="335476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There are Four types inheritance in OOP language.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90629251"/>
              </p:ext>
            </p:extLst>
          </p:nvPr>
        </p:nvGraphicFramePr>
        <p:xfrm>
          <a:off x="1524000" y="2449220"/>
          <a:ext cx="6096000" cy="2605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48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36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3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" decel="50000" autoRev="1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" fill="hold">
                                          <p:stCondLst>
                                            <p:cond delay="25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8" grpId="2" uiExpand="1" build="allAtOnce" animBg="1"/>
      <p:bldP spid="10" grpId="0" animBg="1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43050"/>
            <a:ext cx="9144000" cy="360045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Integer Type value Initialization :› EX :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num1=234;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Character Type value Initialization :› EX :- char num2=‘R’;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Float Type value Initialization :› EX : float num3=2.34f;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Double Type value Initialization :› EX : double num4=2.34;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Type value Initialization :› EX : String num5=“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Rahatul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Islam”;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char[] num5={‘R’, ‘a’, ‘h’, ‘a’, ‘t’, ‘u’, ‘l’, ‘ ’, ‘i’, ‘s’, ‘l’, ‘a’, ‘m’};</a:t>
            </a:r>
          </a:p>
          <a:p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Value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6706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Single Inheritance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39025" b="7170"/>
          <a:stretch/>
        </p:blipFill>
        <p:spPr>
          <a:xfrm>
            <a:off x="-15949" y="1987403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252707" y="125231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Basic Structure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951" y="125231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403"/>
            <a:ext cx="9144000" cy="3156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2006601"/>
            <a:ext cx="9128051" cy="19367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36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3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uiExpand="1" build="allAtOnce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Multilevel Inheritance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4" b="5055"/>
          <a:stretch/>
        </p:blipFill>
        <p:spPr>
          <a:xfrm>
            <a:off x="0" y="1987403"/>
            <a:ext cx="9143999" cy="3156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252707" y="125231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Basic Structure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951" y="125231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7403"/>
            <a:ext cx="9143998" cy="3156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1987403"/>
            <a:ext cx="9128051" cy="315609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36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3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build="allAtOnce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Hierarchical Inheritance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/>
          <a:stretch/>
        </p:blipFill>
        <p:spPr>
          <a:xfrm>
            <a:off x="0" y="1987403"/>
            <a:ext cx="9144000" cy="3156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252707" y="125231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Basic Structure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951" y="125231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" y="1993162"/>
            <a:ext cx="9140456" cy="3156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1987403"/>
            <a:ext cx="9128051" cy="315609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36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3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build="allAtOnce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Multiple Inheritance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2707" y="125231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Basic Structure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951" y="125231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 b="1737"/>
          <a:stretch/>
        </p:blipFill>
        <p:spPr>
          <a:xfrm>
            <a:off x="0" y="1987404"/>
            <a:ext cx="9144000" cy="315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-838200" y="2800350"/>
            <a:ext cx="952500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417374" lvl="8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Note : Multiple Inheritance can’t support in java.</a:t>
            </a:r>
          </a:p>
          <a:p>
            <a:pPr marL="2417374" lvl="8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Because :-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19378" r="-229" b="1134"/>
          <a:stretch/>
        </p:blipFill>
        <p:spPr>
          <a:xfrm>
            <a:off x="1" y="1983676"/>
            <a:ext cx="9143999" cy="315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8383773" y="4378192"/>
            <a:ext cx="381000" cy="26161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B,C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/>
          <a:stretch/>
        </p:blipFill>
        <p:spPr>
          <a:xfrm>
            <a:off x="5316" y="1987404"/>
            <a:ext cx="9143999" cy="315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0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36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13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build="allAtOnce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Why interface support multiple inheritance where class don’t 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Support Multiple Inheritance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0" y="1352550"/>
            <a:ext cx="4876800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Multiple Inheritance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26581"/>
          <a:stretch/>
        </p:blipFill>
        <p:spPr>
          <a:xfrm>
            <a:off x="0" y="2087644"/>
            <a:ext cx="9143999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981200" y="1396484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3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98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3147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US" sz="3800" b="1" dirty="0" smtClean="0">
                <a:solidFill>
                  <a:srgbClr val="00CC99"/>
                </a:solidFill>
              </a:rPr>
              <a:t>Q.1</a:t>
            </a:r>
            <a:r>
              <a:rPr lang="en-US" sz="3800" b="1" dirty="0" smtClean="0">
                <a:solidFill>
                  <a:srgbClr val="FF0000"/>
                </a:solidFill>
              </a:rPr>
              <a:t>	What </a:t>
            </a:r>
            <a:r>
              <a:rPr lang="en-US" sz="3800" b="1" dirty="0">
                <a:solidFill>
                  <a:srgbClr val="FF0000"/>
                </a:solidFill>
              </a:rPr>
              <a:t>is </a:t>
            </a:r>
            <a:r>
              <a:rPr lang="en-US" sz="3800" b="1" dirty="0" smtClean="0">
                <a:solidFill>
                  <a:srgbClr val="FF0000"/>
                </a:solidFill>
              </a:rPr>
              <a:t>Method Overriding </a:t>
            </a:r>
            <a:r>
              <a:rPr lang="en-US" sz="38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4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3800" b="1" i="1" dirty="0" smtClean="0"/>
              <a:t>Declaring a method in subclass which is already present in superclass is known as Method Overriding.</a:t>
            </a:r>
            <a:endParaRPr lang="en-US" sz="3800" b="1" i="1" dirty="0"/>
          </a:p>
          <a:p>
            <a:r>
              <a:rPr lang="en-US" sz="3800" b="1" dirty="0" smtClean="0">
                <a:solidFill>
                  <a:srgbClr val="00CC99"/>
                </a:solidFill>
              </a:rPr>
              <a:t>Q.2</a:t>
            </a:r>
            <a:r>
              <a:rPr lang="en-US" sz="3800" b="1" dirty="0" smtClean="0">
                <a:solidFill>
                  <a:srgbClr val="FF0000"/>
                </a:solidFill>
              </a:rPr>
              <a:t>	Why do we need  </a:t>
            </a:r>
            <a:r>
              <a:rPr lang="en-US" sz="3800" b="1" dirty="0">
                <a:solidFill>
                  <a:srgbClr val="FF0000"/>
                </a:solidFill>
              </a:rPr>
              <a:t>Method Overriding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Code reuse.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 interface, multiple implement.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2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Run time polymorphism.</a:t>
            </a:r>
            <a:endParaRPr lang="en-US" sz="42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4000" cy="939546"/>
          </a:xfrm>
        </p:spPr>
        <p:txBody>
          <a:bodyPr>
            <a:noAutofit/>
          </a:bodyPr>
          <a:lstStyle/>
          <a:p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Method Overriding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64837"/>
            <a:ext cx="9144000" cy="34163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" t="32353" b="7986"/>
          <a:stretch/>
        </p:blipFill>
        <p:spPr>
          <a:xfrm>
            <a:off x="3544" y="2495550"/>
            <a:ext cx="9142228" cy="2685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772" y="1962150"/>
            <a:ext cx="9144000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CC99"/>
                </a:solidFill>
              </a:rPr>
              <a:t>Q.3</a:t>
            </a:r>
            <a:r>
              <a:rPr lang="en-US" sz="2800" dirty="0"/>
              <a:t>	</a:t>
            </a:r>
            <a:r>
              <a:rPr lang="en-US" sz="2800" b="1" dirty="0">
                <a:solidFill>
                  <a:srgbClr val="FF0000"/>
                </a:solidFill>
              </a:rPr>
              <a:t>What are the rules for Method Overriding ?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764837"/>
            <a:ext cx="9144000" cy="34163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114550"/>
            <a:ext cx="9144000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CC99"/>
                </a:solidFill>
              </a:rPr>
              <a:t>Q.4</a:t>
            </a:r>
            <a:r>
              <a:rPr lang="en-US" sz="3200" dirty="0"/>
              <a:t>	</a:t>
            </a:r>
            <a:r>
              <a:rPr lang="en-US" sz="3200" b="1" dirty="0" smtClean="0">
                <a:solidFill>
                  <a:srgbClr val="FF0000"/>
                </a:solidFill>
              </a:rPr>
              <a:t>Can we Override static method ?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 smtClean="0"/>
              <a:t>No, static method can’t be Overridden. Because static method is bound to class, on the other hand method  is bound to object.</a:t>
            </a:r>
          </a:p>
          <a:p>
            <a:r>
              <a:rPr lang="en-US" sz="3200" b="1" dirty="0" smtClean="0">
                <a:solidFill>
                  <a:srgbClr val="00CC99"/>
                </a:solidFill>
              </a:rPr>
              <a:t>Q.5</a:t>
            </a:r>
            <a:r>
              <a:rPr lang="en-US" sz="3200" dirty="0"/>
              <a:t>	</a:t>
            </a:r>
            <a:r>
              <a:rPr lang="en-US" sz="3200" b="1" dirty="0">
                <a:solidFill>
                  <a:srgbClr val="FF0000"/>
                </a:solidFill>
              </a:rPr>
              <a:t>Can we Override </a:t>
            </a:r>
            <a:r>
              <a:rPr lang="en-US" sz="3200" b="1" dirty="0" smtClean="0">
                <a:solidFill>
                  <a:srgbClr val="FF0000"/>
                </a:solidFill>
              </a:rPr>
              <a:t>JAVA main method </a:t>
            </a:r>
            <a:r>
              <a:rPr lang="en-US" sz="32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/>
              <a:t>No, </a:t>
            </a:r>
            <a:r>
              <a:rPr lang="en-US" sz="2400" b="1" i="1" dirty="0" smtClean="0"/>
              <a:t>Because main is a static method.</a:t>
            </a:r>
            <a:endParaRPr lang="en-US" sz="2000" b="1" i="1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865865"/>
            <a:ext cx="9140456" cy="313932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24875" r="25116" b="16589"/>
          <a:stretch/>
        </p:blipFill>
        <p:spPr>
          <a:xfrm>
            <a:off x="3544" y="2114550"/>
            <a:ext cx="9142228" cy="3066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 rot="20618274">
            <a:off x="589357" y="3390987"/>
            <a:ext cx="79533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Note. Constructor can’t be Overridden but it can be inherit.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7" grpId="0" animBg="1"/>
      <p:bldP spid="10" grpId="0" animBg="1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Overloading &amp; Overriding</a:t>
            </a:r>
            <a:endParaRPr lang="en-US" sz="2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55" y="1871605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Overloading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8709" y="1871606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Overriding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36696" r="1151" b="5470"/>
          <a:stretch/>
        </p:blipFill>
        <p:spPr>
          <a:xfrm>
            <a:off x="0" y="2606698"/>
            <a:ext cx="9144000" cy="2536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8709" y="2606698"/>
            <a:ext cx="0" cy="25368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5" y="2728632"/>
            <a:ext cx="838200" cy="1506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3"/>
          <a:stretch/>
        </p:blipFill>
        <p:spPr>
          <a:xfrm>
            <a:off x="-6955" y="2584105"/>
            <a:ext cx="9150955" cy="2536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 rot="16200000">
            <a:off x="3441074" y="3613488"/>
            <a:ext cx="251420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Example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7200" b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this </a:t>
            </a:r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Keyword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3" r="2675" b="3258"/>
          <a:stretch/>
        </p:blipFill>
        <p:spPr>
          <a:xfrm>
            <a:off x="0" y="2114550"/>
            <a:ext cx="9143999" cy="302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4"/>
            <a:ext cx="9144000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320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final Keyword</a:t>
            </a:r>
            <a:endParaRPr lang="en-US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3" r="11276" b="4476"/>
          <a:stretch/>
        </p:blipFill>
        <p:spPr>
          <a:xfrm>
            <a:off x="0" y="2038350"/>
            <a:ext cx="91440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133600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Final variable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38350"/>
            <a:ext cx="9144000" cy="310854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There are three types of variable in JAVA. Such </a:t>
            </a:r>
            <a:r>
              <a:rPr lang="en-US" sz="2800" b="1" dirty="0" smtClean="0">
                <a:solidFill>
                  <a:srgbClr val="C00000"/>
                </a:solidFill>
              </a:rPr>
              <a:t>as-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Final variable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Blank final variable.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Static blank final variable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 smtClean="0">
              <a:solidFill>
                <a:srgbClr val="FFFF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0688" y="13525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251"/>
            <a:ext cx="9122734" cy="3059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133600" y="1376365"/>
            <a:ext cx="45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Final 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Class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7776" y="1370528"/>
            <a:ext cx="459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Final Method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3600" y="1489263"/>
            <a:ext cx="459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Question related  Final keyword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1286" y="2358334"/>
            <a:ext cx="166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Final variable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1286" y="2698427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Blank final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1286" y="300620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Static blank final variable</a:t>
            </a:r>
          </a:p>
        </p:txBody>
      </p:sp>
      <p:sp>
        <p:nvSpPr>
          <p:cNvPr id="12" name="Notched Right Arrow 11"/>
          <p:cNvSpPr/>
          <p:nvPr/>
        </p:nvSpPr>
        <p:spPr>
          <a:xfrm rot="9383066">
            <a:off x="3003785" y="2580956"/>
            <a:ext cx="257953" cy="1281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otched Right Arrow 18"/>
          <p:cNvSpPr/>
          <p:nvPr/>
        </p:nvSpPr>
        <p:spPr>
          <a:xfrm rot="10800000">
            <a:off x="1757520" y="2794816"/>
            <a:ext cx="1519079" cy="11499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Notched Right Arrow 19"/>
          <p:cNvSpPr/>
          <p:nvPr/>
        </p:nvSpPr>
        <p:spPr>
          <a:xfrm rot="11276015">
            <a:off x="2250441" y="3014109"/>
            <a:ext cx="1036953" cy="844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" y="2087644"/>
            <a:ext cx="9122734" cy="3055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3463555" y="2645019"/>
            <a:ext cx="1660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Final </a:t>
            </a:r>
            <a:r>
              <a:rPr lang="en-US" sz="1600" b="1" dirty="0" smtClean="0">
                <a:solidFill>
                  <a:srgbClr val="FF0000"/>
                </a:solidFill>
              </a:rPr>
              <a:t>Method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Notched Right Arrow 22"/>
          <p:cNvSpPr/>
          <p:nvPr/>
        </p:nvSpPr>
        <p:spPr>
          <a:xfrm rot="10638215">
            <a:off x="1757519" y="2794816"/>
            <a:ext cx="1706036" cy="14813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2087644"/>
            <a:ext cx="9120960" cy="3108543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1143000" indent="-1143000">
              <a:buFont typeface="+mj-lt"/>
              <a:buAutoNum type="arabicPeriod"/>
            </a:pPr>
            <a:endParaRPr lang="en-US" sz="2800" b="1" dirty="0">
              <a:solidFill>
                <a:srgbClr val="FF0000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final </a:t>
            </a:r>
            <a:r>
              <a:rPr lang="en-US" sz="2800" b="1" dirty="0">
                <a:solidFill>
                  <a:srgbClr val="FF0000"/>
                </a:solidFill>
              </a:rPr>
              <a:t>class can’t be inherit.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final method can’t be Override but it can be inherit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</a:p>
          <a:p>
            <a:pPr marL="1143000" indent="-1143000">
              <a:buFont typeface="+mj-lt"/>
              <a:buAutoNum type="arabicPeriod"/>
            </a:pPr>
            <a:endParaRPr lang="en-US" sz="2800" b="1" dirty="0">
              <a:solidFill>
                <a:srgbClr val="FF0000"/>
              </a:solidFill>
            </a:endParaRPr>
          </a:p>
          <a:p>
            <a:pPr marL="1143000" indent="-1143000">
              <a:buFont typeface="+mj-lt"/>
              <a:buAutoNum type="arabicPeriod"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marL="1143000" indent="-1143000">
              <a:buFont typeface="+mj-lt"/>
              <a:buAutoNum type="arabicPeriod"/>
            </a:pP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40767" r="7454"/>
          <a:stretch/>
        </p:blipFill>
        <p:spPr>
          <a:xfrm>
            <a:off x="0" y="2087644"/>
            <a:ext cx="9120960" cy="3108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372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animBg="1"/>
      <p:bldP spid="10" grpId="0" animBg="1"/>
      <p:bldP spid="12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Polymorphism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809750"/>
            <a:ext cx="9144000" cy="333374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Polymorphism :</a:t>
            </a:r>
          </a:p>
          <a:p>
            <a:r>
              <a:rPr lang="en-US" sz="2000" dirty="0"/>
              <a:t>= poly + morphs (two Greek words)</a:t>
            </a:r>
          </a:p>
          <a:p>
            <a:r>
              <a:rPr lang="en-US" sz="2000" dirty="0"/>
              <a:t>= many + forms</a:t>
            </a:r>
          </a:p>
          <a:p>
            <a:r>
              <a:rPr lang="en-US" sz="2000" dirty="0"/>
              <a:t>= many </a:t>
            </a:r>
            <a:r>
              <a:rPr lang="en-US" sz="2000" dirty="0" smtClean="0"/>
              <a:t>forms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Answer : </a:t>
            </a:r>
            <a:r>
              <a:rPr lang="en-US" sz="2000" dirty="0" smtClean="0"/>
              <a:t>Polymorphism is a mechanism where a parent class reference variable can take many forms ( It can refer object from different classes.)</a:t>
            </a:r>
            <a:endParaRPr lang="en-US" sz="2000" dirty="0"/>
          </a:p>
          <a:p>
            <a:pPr marL="0" indent="0">
              <a:buNone/>
            </a:pPr>
            <a:endParaRPr 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757958"/>
            <a:ext cx="9144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Types of polymorphism :</a:t>
            </a:r>
          </a:p>
          <a:p>
            <a:r>
              <a:rPr lang="en-US" sz="3200" b="1" dirty="0">
                <a:solidFill>
                  <a:srgbClr val="00CC99"/>
                </a:solidFill>
              </a:rPr>
              <a:t>There are two types of polymorphism such as-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/>
              <a:t>Compile time / static polymorphism -&gt; EX- Method Overloading, Constructor Overloading.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/>
              <a:t>Run time / dynamic polymorphism -&gt; EX : Method </a:t>
            </a:r>
            <a:r>
              <a:rPr lang="en-US" sz="3200" i="1" dirty="0" smtClean="0"/>
              <a:t>Overriding</a:t>
            </a:r>
            <a:endParaRPr lang="en-US" sz="3200" b="1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543" y="1813698"/>
            <a:ext cx="9143999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Compile time Polymorphism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9962" r="1162"/>
          <a:stretch/>
        </p:blipFill>
        <p:spPr>
          <a:xfrm>
            <a:off x="-5316" y="2548792"/>
            <a:ext cx="9144000" cy="2594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3467100" y="1840906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8792"/>
            <a:ext cx="9144000" cy="2611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/>
          <p:cNvSpPr txBox="1"/>
          <p:nvPr/>
        </p:nvSpPr>
        <p:spPr>
          <a:xfrm>
            <a:off x="5316" y="1840906"/>
            <a:ext cx="9138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Run </a:t>
            </a:r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time Polymorphism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2" r="2662"/>
          <a:stretch/>
        </p:blipFill>
        <p:spPr>
          <a:xfrm>
            <a:off x="12405" y="2556988"/>
            <a:ext cx="9131595" cy="2594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Rectangle 21"/>
          <p:cNvSpPr/>
          <p:nvPr/>
        </p:nvSpPr>
        <p:spPr>
          <a:xfrm>
            <a:off x="3455240" y="1840905"/>
            <a:ext cx="20810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" y="2548791"/>
            <a:ext cx="9144000" cy="2665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/>
          <p:cNvSpPr txBox="1"/>
          <p:nvPr/>
        </p:nvSpPr>
        <p:spPr>
          <a:xfrm>
            <a:off x="4953000" y="4011133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Dynamic Method dispatch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Notched Right Arrow 26"/>
          <p:cNvSpPr/>
          <p:nvPr/>
        </p:nvSpPr>
        <p:spPr>
          <a:xfrm rot="17936282">
            <a:off x="6308709" y="3689643"/>
            <a:ext cx="793782" cy="170562"/>
          </a:xfrm>
          <a:prstGeom prst="notch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85591" y="1827301"/>
            <a:ext cx="5397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 Polymorphism</a:t>
            </a:r>
            <a:endParaRPr 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6" y="2562414"/>
            <a:ext cx="9144000" cy="2638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47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1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15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15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15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915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5900"/>
            <a:ext cx="9144000" cy="3657600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package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FirstProject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java.util.Scanner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endParaRPr lang="en-US" sz="105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public class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GetInputIntoUser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{</a:t>
            </a:r>
          </a:p>
          <a:p>
            <a:endParaRPr lang="en-US" sz="105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public static void main(String[]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args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{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Scanner Rahat = new Scanner(System.in);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System.out.printf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("Enter any String  : ");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String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Rahat.nextLine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System.out.printf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("Enter any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Interger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number  : ");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num1=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Rahat.nextInt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System.out.printf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("Enter any Character Case  : ");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char num2 =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Rahat.next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().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charAt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(0);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System.out.printf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("Enter any float number  : ");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float num4 =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Rahat.nextFloat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System.out.printf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("Enter any double number  : ");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double num5 = </a:t>
            </a:r>
            <a:r>
              <a:rPr lang="en-US" sz="105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Rahat.nextDouble</a:t>
            </a:r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}</a:t>
            </a:r>
          </a:p>
          <a:p>
            <a:r>
              <a:rPr 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Get Input into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57350"/>
            <a:ext cx="4711895" cy="3486150"/>
          </a:xfrm>
          <a:prstGeom prst="rect">
            <a:avLst/>
          </a:prstGeom>
        </p:spPr>
      </p:pic>
      <p:cxnSp>
        <p:nvCxnSpPr>
          <p:cNvPr id="18" name="Elbow Connector 17"/>
          <p:cNvCxnSpPr/>
          <p:nvPr/>
        </p:nvCxnSpPr>
        <p:spPr>
          <a:xfrm>
            <a:off x="2286000" y="1828800"/>
            <a:ext cx="4038600" cy="262890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61162" y="2971800"/>
            <a:ext cx="762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Abstraction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Q.1	What </a:t>
            </a:r>
            <a:r>
              <a:rPr lang="en-US" sz="2400" b="1" dirty="0">
                <a:solidFill>
                  <a:srgbClr val="FF0000"/>
                </a:solidFill>
              </a:rPr>
              <a:t>is </a:t>
            </a:r>
            <a:r>
              <a:rPr lang="en-US" sz="2400" b="1" dirty="0" smtClean="0">
                <a:solidFill>
                  <a:srgbClr val="FF0000"/>
                </a:solidFill>
              </a:rPr>
              <a:t>Abstraction 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Answer-&gt;</a:t>
            </a:r>
            <a:r>
              <a:rPr lang="en-US" sz="2400" b="1" i="1" dirty="0" smtClean="0"/>
              <a:t>Abstraction is the process of hiding the implementation details &amp; showing only the functionality to the user.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Q.2	How </a:t>
            </a:r>
            <a:r>
              <a:rPr lang="en-US" sz="2400" b="1" dirty="0">
                <a:solidFill>
                  <a:srgbClr val="FF0000"/>
                </a:solidFill>
              </a:rPr>
              <a:t>to achieve Abstraction ?</a:t>
            </a:r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two ways to achieve abstraction in JAVA such as 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1" dirty="0"/>
              <a:t>Abstract class ( 0 to 100%).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1" dirty="0"/>
              <a:t>Interface (Achieve 100% abstraction</a:t>
            </a:r>
            <a:r>
              <a:rPr lang="en-US" sz="2400" b="1" i="1" dirty="0" smtClean="0"/>
              <a:t>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352550"/>
            <a:ext cx="9144000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Real life 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t="25546" r="930"/>
          <a:stretch/>
        </p:blipFill>
        <p:spPr>
          <a:xfrm>
            <a:off x="0" y="2087643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0" y="135255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Point to be 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Remember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060436"/>
            <a:ext cx="9144000" cy="353943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Points to be remember about abstract method</a:t>
            </a:r>
            <a:r>
              <a:rPr lang="en-US" sz="3200" b="1" dirty="0" smtClean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Abstract method has no body.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It must be ends with a semicolon.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It must be in the abstract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It must be Overridden.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i="1" dirty="0">
                <a:solidFill>
                  <a:schemeClr val="tx1"/>
                </a:solidFill>
              </a:rPr>
              <a:t>It can never be final &amp; static</a:t>
            </a:r>
            <a:r>
              <a:rPr lang="en-US" sz="3200" i="1" dirty="0" smtClean="0">
                <a:solidFill>
                  <a:schemeClr val="tx1"/>
                </a:solidFill>
              </a:rPr>
              <a:t>.</a:t>
            </a:r>
            <a:endParaRPr lang="en-US" sz="3200" b="1" dirty="0" smtClean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833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Abstract Class</a:t>
            </a:r>
            <a:endParaRPr lang="en-US" sz="3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23378" r="1689"/>
          <a:stretch/>
        </p:blipFill>
        <p:spPr>
          <a:xfrm>
            <a:off x="12405" y="2087643"/>
            <a:ext cx="9144000" cy="3055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t="39460" r="7725" b="21861"/>
          <a:stretch/>
        </p:blipFill>
        <p:spPr>
          <a:xfrm>
            <a:off x="12405" y="2087643"/>
            <a:ext cx="9131595" cy="3055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/>
          <p:cNvSpPr txBox="1"/>
          <p:nvPr/>
        </p:nvSpPr>
        <p:spPr>
          <a:xfrm>
            <a:off x="6202" y="1321772"/>
            <a:ext cx="9156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643"/>
            <a:ext cx="9144000" cy="3055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524000" y="435661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Instantiate : MobileUser ob = new MobileUser();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Notched Right Arrow 7"/>
          <p:cNvSpPr/>
          <p:nvPr/>
        </p:nvSpPr>
        <p:spPr>
          <a:xfrm rot="20537465">
            <a:off x="6378681" y="4480332"/>
            <a:ext cx="191859" cy="12357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" y="2092777"/>
            <a:ext cx="9144000" cy="3055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Donut 11"/>
          <p:cNvSpPr/>
          <p:nvPr/>
        </p:nvSpPr>
        <p:spPr>
          <a:xfrm>
            <a:off x="3710318" y="2366627"/>
            <a:ext cx="571500" cy="34334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995" y="350345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Anonymous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Notched Right Arrow 23"/>
          <p:cNvSpPr/>
          <p:nvPr/>
        </p:nvSpPr>
        <p:spPr>
          <a:xfrm rot="9614663">
            <a:off x="1490567" y="3985788"/>
            <a:ext cx="1281127" cy="177763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6" grpId="0" animBg="1"/>
      <p:bldP spid="8" grpId="0" animBg="1"/>
      <p:bldP spid="12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interface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1962150"/>
            <a:ext cx="9144000" cy="318134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is </a:t>
            </a:r>
            <a:r>
              <a:rPr lang="en-US" sz="2400" b="1" dirty="0" smtClean="0">
                <a:solidFill>
                  <a:srgbClr val="FF0000"/>
                </a:solidFill>
              </a:rPr>
              <a:t>interface 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-&gt; </a:t>
            </a:r>
            <a:r>
              <a:rPr lang="en-US" sz="2400" b="1" i="1" dirty="0"/>
              <a:t>An </a:t>
            </a:r>
            <a:r>
              <a:rPr lang="en-US" sz="2400" b="1" i="1" dirty="0" smtClean="0"/>
              <a:t>interface is </a:t>
            </a:r>
            <a:r>
              <a:rPr lang="en-US" sz="2400" b="1" i="1" dirty="0"/>
              <a:t>a collection of </a:t>
            </a:r>
            <a:r>
              <a:rPr lang="en-US" sz="2400" b="1" i="1" dirty="0" smtClean="0"/>
              <a:t>abstract method.</a:t>
            </a:r>
            <a:endParaRPr lang="en-US" sz="2400" b="1" i="1" dirty="0"/>
          </a:p>
          <a:p>
            <a:r>
              <a:rPr lang="en-US" sz="2000" b="1" dirty="0" smtClean="0">
                <a:solidFill>
                  <a:srgbClr val="FF0000"/>
                </a:solidFill>
              </a:rPr>
              <a:t>Why do we need an interface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For fully abstraction.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/>
              <a:t>It supports multiple inheritance.</a:t>
            </a:r>
            <a:endParaRPr lang="en-US" sz="2000" dirty="0"/>
          </a:p>
          <a:p>
            <a:r>
              <a:rPr lang="en-US" sz="2000" b="1" dirty="0">
                <a:solidFill>
                  <a:srgbClr val="C00000"/>
                </a:solidFill>
              </a:rPr>
              <a:t>i</a:t>
            </a:r>
            <a:r>
              <a:rPr lang="en-US" sz="2000" b="1" dirty="0" smtClean="0">
                <a:solidFill>
                  <a:srgbClr val="C00000"/>
                </a:solidFill>
              </a:rPr>
              <a:t>nterface keyword is used to declare an interface such as –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interface Animal {</a:t>
            </a:r>
          </a:p>
          <a:p>
            <a:pPr marL="1802042" lvl="6" indent="0">
              <a:buNone/>
            </a:pPr>
            <a:r>
              <a:rPr lang="en-US" sz="2200" b="1" dirty="0" smtClean="0">
                <a:solidFill>
                  <a:srgbClr val="FF0000"/>
                </a:solidFill>
              </a:rPr>
              <a:t>            …….</a:t>
            </a:r>
          </a:p>
          <a:p>
            <a:pPr marL="1802042" lvl="6" indent="0">
              <a:buNone/>
            </a:pPr>
            <a:r>
              <a:rPr lang="en-US" sz="2200" b="1" dirty="0" smtClean="0">
                <a:solidFill>
                  <a:srgbClr val="FF0000"/>
                </a:solidFill>
              </a:rPr>
              <a:t>    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3600" y="1276350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interface Method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t="29428" r="1046"/>
          <a:stretch/>
        </p:blipFill>
        <p:spPr>
          <a:xfrm>
            <a:off x="0" y="2011443"/>
            <a:ext cx="9143999" cy="3132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3104" r="3097" b="4316"/>
          <a:stretch/>
        </p:blipFill>
        <p:spPr>
          <a:xfrm>
            <a:off x="1" y="2011444"/>
            <a:ext cx="9143998" cy="3132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/>
          <p:cNvSpPr txBox="1"/>
          <p:nvPr/>
        </p:nvSpPr>
        <p:spPr>
          <a:xfrm>
            <a:off x="2133600" y="1276350"/>
            <a:ext cx="4606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interface 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Variable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3600" y="1337905"/>
            <a:ext cx="460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Properties of interface</a:t>
            </a:r>
            <a:endParaRPr lang="en-US" sz="3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24193" r="2050" b="8253"/>
          <a:stretch/>
        </p:blipFill>
        <p:spPr>
          <a:xfrm>
            <a:off x="1" y="2011443"/>
            <a:ext cx="9143997" cy="3132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2138916" y="1262745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10183" r="2537" b="8134"/>
          <a:stretch/>
        </p:blipFill>
        <p:spPr>
          <a:xfrm>
            <a:off x="1" y="2011444"/>
            <a:ext cx="9143997" cy="3132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10466" r="10306" b="14352"/>
          <a:stretch/>
        </p:blipFill>
        <p:spPr>
          <a:xfrm>
            <a:off x="2" y="2011444"/>
            <a:ext cx="9143996" cy="3132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97838"/>
            <a:ext cx="9144000" cy="3165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138916" y="1304210"/>
            <a:ext cx="460668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Point to be </a:t>
            </a:r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Remember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5250" r="1552" b="9916"/>
          <a:stretch/>
        </p:blipFill>
        <p:spPr>
          <a:xfrm>
            <a:off x="0" y="2011444"/>
            <a:ext cx="9143998" cy="3154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15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2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3747"/>
            <a:ext cx="9143999" cy="93954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Deference between interface vs Abstract Class</a:t>
            </a:r>
            <a:endParaRPr lang="en-US" sz="2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55" y="1871605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interface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8709" y="1871606"/>
            <a:ext cx="4565664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Abstract Class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t="37272" r="3051" b="4400"/>
          <a:stretch/>
        </p:blipFill>
        <p:spPr>
          <a:xfrm>
            <a:off x="0" y="2624863"/>
            <a:ext cx="9124372" cy="2518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Connector 12"/>
          <p:cNvCxnSpPr/>
          <p:nvPr/>
        </p:nvCxnSpPr>
        <p:spPr>
          <a:xfrm>
            <a:off x="4558709" y="2606698"/>
            <a:ext cx="0" cy="253680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21144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Type Casting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131828" y="1208007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Example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572000" y="3677312"/>
            <a:ext cx="15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Up Casting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5945749" y="3769645"/>
            <a:ext cx="990600" cy="1846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50533" y="4553428"/>
            <a:ext cx="369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Down Casting ,It can’t support java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Notched Right Arrow 10"/>
          <p:cNvSpPr/>
          <p:nvPr/>
        </p:nvSpPr>
        <p:spPr>
          <a:xfrm rot="19306853">
            <a:off x="6333384" y="4485332"/>
            <a:ext cx="628158" cy="13619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0"/>
          <a:stretch/>
        </p:blipFill>
        <p:spPr>
          <a:xfrm>
            <a:off x="0" y="1962150"/>
            <a:ext cx="9144000" cy="318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</a:t>
            </a:r>
            <a:r>
              <a:rPr lang="en-US" sz="8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Package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2147777" y="1208007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Built-in-Package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9" b="-1"/>
          <a:stretch/>
        </p:blipFill>
        <p:spPr>
          <a:xfrm>
            <a:off x="0" y="1943100"/>
            <a:ext cx="9144000" cy="3200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147777" y="1208007"/>
            <a:ext cx="460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User-Defined-Package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1"/>
            <a:ext cx="9144000" cy="3200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Notched Right Arrow 9"/>
          <p:cNvSpPr/>
          <p:nvPr/>
        </p:nvSpPr>
        <p:spPr>
          <a:xfrm rot="5400000">
            <a:off x="3203644" y="2765494"/>
            <a:ext cx="2069960" cy="247648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1" y="406147"/>
            <a:ext cx="8229600" cy="939546"/>
          </a:xfrm>
          <a:prstGeom prst="rect">
            <a:avLst/>
          </a:prstGeom>
        </p:spPr>
        <p:txBody>
          <a:bodyPr vert="horz" lIns="87904" tIns="43952" rIns="87904" bIns="43952" rtlCol="0" anchor="ctr">
            <a:noAutofit/>
          </a:bodyPr>
          <a:lstStyle>
            <a:lvl1pPr algn="ctr" defTabSz="879045" rtl="0" eaLnBrk="1" latinLnBrk="0" hangingPunct="1">
              <a:spcBef>
                <a:spcPct val="0"/>
              </a:spcBef>
              <a:buNone/>
              <a:defRPr sz="42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Anonymous Class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2131828" y="1208007"/>
            <a:ext cx="4606688" cy="7350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87904" tIns="43952" rIns="87904" bIns="43952" rtlCol="0">
            <a:spAutoFit/>
          </a:bodyPr>
          <a:lstStyle/>
          <a:p>
            <a:pPr algn="ctr"/>
            <a:r>
              <a:rPr lang="en-US" sz="4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Anonymous Class</a:t>
            </a:r>
            <a:endParaRPr lang="en-US" sz="4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4" t="7212" b="24319"/>
          <a:stretch/>
        </p:blipFill>
        <p:spPr>
          <a:xfrm>
            <a:off x="0" y="1943100"/>
            <a:ext cx="9144000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1" name="Notched Right Arrow 10"/>
          <p:cNvSpPr/>
          <p:nvPr/>
        </p:nvSpPr>
        <p:spPr>
          <a:xfrm rot="2414909">
            <a:off x="3695768" y="2425431"/>
            <a:ext cx="2223969" cy="26195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Notched Right Arrow 12"/>
          <p:cNvSpPr/>
          <p:nvPr/>
        </p:nvSpPr>
        <p:spPr>
          <a:xfrm rot="8003988">
            <a:off x="1240870" y="2929258"/>
            <a:ext cx="3391959" cy="261959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1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601" y="133350"/>
            <a:ext cx="8229600" cy="939546"/>
          </a:xfrm>
          <a:prstGeom prst="rect">
            <a:avLst/>
          </a:prstGeom>
        </p:spPr>
        <p:txBody>
          <a:bodyPr vert="horz" lIns="87904" tIns="43952" rIns="87904" bIns="43952" rtlCol="0" anchor="ctr">
            <a:noAutofit/>
          </a:bodyPr>
          <a:lstStyle>
            <a:lvl1pPr algn="ctr" defTabSz="879045" rtl="0" eaLnBrk="1" latinLnBrk="0" hangingPunct="1">
              <a:spcBef>
                <a:spcPct val="0"/>
              </a:spcBef>
              <a:buNone/>
              <a:defRPr sz="42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File Class</a:t>
            </a:r>
            <a:endParaRPr lang="en-US" sz="5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9144000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40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006600"/>
            <a:ext cx="9144000" cy="3136899"/>
          </a:xfr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To compile : javac packageName / ClassName.java</a:t>
            </a:r>
          </a:p>
          <a:p>
            <a:pPr marL="0" indent="0" algn="ctr">
              <a:buNone/>
            </a:pPr>
            <a:r>
              <a:rPr lang="en-US" sz="3200" b="1" dirty="0" smtClean="0">
                <a:solidFill>
                  <a:srgbClr val="C00000"/>
                </a:solidFill>
              </a:rPr>
              <a:t>To </a:t>
            </a:r>
            <a:r>
              <a:rPr lang="en-US" sz="3200" b="1" dirty="0">
                <a:solidFill>
                  <a:srgbClr val="C00000"/>
                </a:solidFill>
              </a:rPr>
              <a:t>Run : java </a:t>
            </a:r>
            <a:r>
              <a:rPr lang="en-US" sz="3200" b="1" dirty="0" smtClean="0">
                <a:solidFill>
                  <a:srgbClr val="C00000"/>
                </a:solidFill>
              </a:rPr>
              <a:t>packageName.ClassName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-21265" y="209550"/>
            <a:ext cx="9144000" cy="939546"/>
          </a:xfrm>
          <a:prstGeom prst="rect">
            <a:avLst/>
          </a:prstGeom>
        </p:spPr>
        <p:txBody>
          <a:bodyPr vert="horz" lIns="87904" tIns="43952" rIns="87904" bIns="43952" rtlCol="0" anchor="ctr">
            <a:noAutofit/>
          </a:bodyPr>
          <a:lstStyle>
            <a:lvl1pPr algn="ctr" defTabSz="879045" rtl="0" eaLnBrk="1" latinLnBrk="0" hangingPunct="1">
              <a:spcBef>
                <a:spcPct val="0"/>
              </a:spcBef>
              <a:buNone/>
              <a:defRPr sz="42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Process Run to Command 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88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20200" cy="5200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77" y="0"/>
            <a:ext cx="9240577" cy="5200650"/>
          </a:xfrm>
          <a:prstGeom prst="ellipse">
            <a:avLst/>
          </a:prstGeom>
          <a:ln w="190500" cap="rnd">
            <a:solidFill>
              <a:schemeClr val="bg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05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14450"/>
            <a:ext cx="9144000" cy="38290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What is Format Specifier of JAVA programs?</a:t>
            </a:r>
          </a:p>
          <a:p>
            <a:r>
              <a:rPr lang="en-US" sz="3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B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There are several type of Format Specifier such as :-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1.Type of Integer EX : Printf(“%d\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n”,rahat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2.Type of Character EX : Printf(%c\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n”,rahat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3.Type of float EX : Printf(%f\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n”,rahat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4.Type of double EX : Printf(%f\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n”,rahat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5.Type of 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octat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EX : Printf(%o\</a:t>
            </a:r>
            <a:r>
              <a:rPr lang="en-US" sz="3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n”,rahat</a:t>
            </a:r>
            <a:r>
              <a:rPr lang="en-US" sz="3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endParaRPr lang="en-US" sz="3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Tropic Format Specifier</a:t>
            </a:r>
          </a:p>
        </p:txBody>
      </p:sp>
    </p:spTree>
    <p:extLst>
      <p:ext uri="{BB962C8B-B14F-4D97-AF65-F5344CB8AC3E}">
        <p14:creationId xmlns:p14="http://schemas.microsoft.com/office/powerpoint/2010/main" val="12213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4202</TotalTime>
  <Words>2710</Words>
  <Application>Microsoft Office PowerPoint</Application>
  <PresentationFormat>On-screen Show (16:9)</PresentationFormat>
  <Paragraphs>665</Paragraphs>
  <Slides>88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Algerian</vt:lpstr>
      <vt:lpstr>Calibri</vt:lpstr>
      <vt:lpstr>Candara</vt:lpstr>
      <vt:lpstr>Symbol</vt:lpstr>
      <vt:lpstr>Times New Roman</vt:lpstr>
      <vt:lpstr>ui-monospace</vt:lpstr>
      <vt:lpstr>Waveform</vt:lpstr>
      <vt:lpstr>PowerPoint Presentation</vt:lpstr>
      <vt:lpstr>Compiling and Running Programs</vt:lpstr>
      <vt:lpstr>Required Software</vt:lpstr>
      <vt:lpstr>Overview</vt:lpstr>
      <vt:lpstr>JAVA Programs</vt:lpstr>
      <vt:lpstr>Tropic Basic Structure</vt:lpstr>
      <vt:lpstr>Tropic Value Initialization</vt:lpstr>
      <vt:lpstr>Tropic Get Input into User</vt:lpstr>
      <vt:lpstr>Tropic Format Specifier</vt:lpstr>
      <vt:lpstr>Tropic Escape Sequence</vt:lpstr>
      <vt:lpstr>JAVA Programs</vt:lpstr>
      <vt:lpstr>Tropic Unary Operator </vt:lpstr>
      <vt:lpstr>Tropic Increment Decrement </vt:lpstr>
      <vt:lpstr>JAVA Programs</vt:lpstr>
      <vt:lpstr>Tropic Method of Math Class</vt:lpstr>
      <vt:lpstr>JAVA Programs</vt:lpstr>
      <vt:lpstr>Tropic Loop</vt:lpstr>
      <vt:lpstr>Tropics for, while, do while Loop</vt:lpstr>
      <vt:lpstr>Tropic for each loop</vt:lpstr>
      <vt:lpstr>Tropic Iterator</vt:lpstr>
      <vt:lpstr>Tropic Recursion</vt:lpstr>
      <vt:lpstr>Tropic Deference between Recursion &amp; Iterator</vt:lpstr>
      <vt:lpstr>Tropic Return Method</vt:lpstr>
      <vt:lpstr>JAVA Programs</vt:lpstr>
      <vt:lpstr>Tropic Array</vt:lpstr>
      <vt:lpstr>Tropic Array Initialization</vt:lpstr>
      <vt:lpstr>Tropic Array Initialization</vt:lpstr>
      <vt:lpstr>Tropic Array Sorting</vt:lpstr>
      <vt:lpstr>Tropic 2D Array output</vt:lpstr>
      <vt:lpstr>Tropic 2D Array output</vt:lpstr>
      <vt:lpstr>JAVA Programs</vt:lpstr>
      <vt:lpstr>Tropic List </vt:lpstr>
      <vt:lpstr>Tropic Deference between Array &amp; Array List </vt:lpstr>
      <vt:lpstr>Tropic Deference between Array List &amp; Linked List </vt:lpstr>
      <vt:lpstr>Tropic Array List Initialization</vt:lpstr>
      <vt:lpstr>Tropic Method of Array List </vt:lpstr>
      <vt:lpstr>Tropic Linked List Initialization</vt:lpstr>
      <vt:lpstr>Tropic Method of Linked List </vt:lpstr>
      <vt:lpstr>Tropic HashSet</vt:lpstr>
      <vt:lpstr>Tropic HashMap</vt:lpstr>
      <vt:lpstr>JAVA Programs</vt:lpstr>
      <vt:lpstr>Tropic String</vt:lpstr>
      <vt:lpstr>Tropic String Class Initialization</vt:lpstr>
      <vt:lpstr>Tropic Get Input into User For String</vt:lpstr>
      <vt:lpstr>Tropic Method of String Class</vt:lpstr>
      <vt:lpstr>Tropic toString Method</vt:lpstr>
      <vt:lpstr>Tropic Method of String Buffer &amp; Builder Class</vt:lpstr>
      <vt:lpstr>Tropic Wrapper Class</vt:lpstr>
      <vt:lpstr>Tropic Section-2</vt:lpstr>
      <vt:lpstr>Tropic Convert Number</vt:lpstr>
      <vt:lpstr>Tropic Date &amp; Time</vt:lpstr>
      <vt:lpstr>Tropic Random Number</vt:lpstr>
      <vt:lpstr>JAVA Programs</vt:lpstr>
      <vt:lpstr>Tropic OOP</vt:lpstr>
      <vt:lpstr>Tropic Class</vt:lpstr>
      <vt:lpstr>Tropic Constructor</vt:lpstr>
      <vt:lpstr>Tropic Deference between Constructor &amp; Method</vt:lpstr>
      <vt:lpstr>Tropic static Keyword</vt:lpstr>
      <vt:lpstr>Tropic Variable</vt:lpstr>
      <vt:lpstr>Tropic Type Conversion</vt:lpstr>
      <vt:lpstr>Tropic Variable length</vt:lpstr>
      <vt:lpstr>Tropic Argument Pass</vt:lpstr>
      <vt:lpstr>Tropic Deference between Call-by-value &amp; Call-by-reference</vt:lpstr>
      <vt:lpstr>Tropic Core concepts in OOP</vt:lpstr>
      <vt:lpstr>Tropic Access Modifier</vt:lpstr>
      <vt:lpstr>Tropic Encapsulation</vt:lpstr>
      <vt:lpstr>Tropic instanceof Operator</vt:lpstr>
      <vt:lpstr>Tropic super Keyword</vt:lpstr>
      <vt:lpstr>Tropic Inheritance</vt:lpstr>
      <vt:lpstr>Tropic Single Inheritance</vt:lpstr>
      <vt:lpstr>Tropic Multilevel Inheritance</vt:lpstr>
      <vt:lpstr>Tropic Hierarchical Inheritance</vt:lpstr>
      <vt:lpstr>Tropic Multiple Inheritance</vt:lpstr>
      <vt:lpstr>Tropic Support Multiple Inheritance</vt:lpstr>
      <vt:lpstr>Tropic Method Overriding</vt:lpstr>
      <vt:lpstr>Tropic Deference between Overloading &amp; Overriding</vt:lpstr>
      <vt:lpstr>Tropic this Keyword</vt:lpstr>
      <vt:lpstr>Tropic final Keyword</vt:lpstr>
      <vt:lpstr>Tropic Polymorphism</vt:lpstr>
      <vt:lpstr>Tropic Abstraction</vt:lpstr>
      <vt:lpstr>Tropic interface</vt:lpstr>
      <vt:lpstr>Tropic Deference between interface vs Abstract Class</vt:lpstr>
      <vt:lpstr>Tropic Type Casting</vt:lpstr>
      <vt:lpstr>Tropic Package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PROBLEMS</dc:title>
  <dc:creator>MD  RAHATUL ISLAM</dc:creator>
  <cp:lastModifiedBy>MD RAHATUL RABBI</cp:lastModifiedBy>
  <cp:revision>291</cp:revision>
  <dcterms:created xsi:type="dcterms:W3CDTF">2020-06-06T09:30:26Z</dcterms:created>
  <dcterms:modified xsi:type="dcterms:W3CDTF">2023-12-14T13:50:07Z</dcterms:modified>
</cp:coreProperties>
</file>